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slideLayouts/slideLayout7.xml" ContentType="application/vnd.openxmlformats-officedocument.presentationml.slideLayout+xml"/>
  <Override PartName="/ppt/theme/theme5.xml" ContentType="application/vnd.openxmlformats-officedocument.theme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  <p:sldMasterId id="2147483654" r:id="rId2"/>
    <p:sldMasterId id="2147483650" r:id="rId3"/>
    <p:sldMasterId id="2147483656" r:id="rId4"/>
    <p:sldMasterId id="2147483658" r:id="rId5"/>
    <p:sldMasterId id="2147483660" r:id="rId6"/>
    <p:sldMasterId id="2147483662" r:id="rId7"/>
  </p:sldMasterIdLst>
  <p:notesMasterIdLst>
    <p:notesMasterId r:id="rId32"/>
  </p:notesMasterIdLst>
  <p:handoutMasterIdLst>
    <p:handoutMasterId r:id="rId33"/>
  </p:handoutMasterIdLst>
  <p:sldIdLst>
    <p:sldId id="256" r:id="rId8"/>
    <p:sldId id="302" r:id="rId9"/>
    <p:sldId id="425" r:id="rId10"/>
    <p:sldId id="301" r:id="rId11"/>
    <p:sldId id="398" r:id="rId12"/>
    <p:sldId id="383" r:id="rId13"/>
    <p:sldId id="399" r:id="rId14"/>
    <p:sldId id="400" r:id="rId15"/>
    <p:sldId id="401" r:id="rId16"/>
    <p:sldId id="424" r:id="rId17"/>
    <p:sldId id="402" r:id="rId18"/>
    <p:sldId id="404" r:id="rId19"/>
    <p:sldId id="405" r:id="rId20"/>
    <p:sldId id="406" r:id="rId21"/>
    <p:sldId id="407" r:id="rId22"/>
    <p:sldId id="408" r:id="rId23"/>
    <p:sldId id="409" r:id="rId24"/>
    <p:sldId id="410" r:id="rId25"/>
    <p:sldId id="411" r:id="rId26"/>
    <p:sldId id="412" r:id="rId27"/>
    <p:sldId id="413" r:id="rId28"/>
    <p:sldId id="414" r:id="rId29"/>
    <p:sldId id="415" r:id="rId30"/>
    <p:sldId id="426" r:id="rId31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20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000099"/>
    <a:srgbClr val="140E63"/>
    <a:srgbClr val="FFED00"/>
    <a:srgbClr val="1A3F66"/>
    <a:srgbClr val="E31E24"/>
    <a:srgbClr val="009747"/>
    <a:srgbClr val="EE741D"/>
    <a:srgbClr val="0099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0A1B5D5-9B99-4C35-A422-299274C87663}" styleName="Mittlere Formatvorlage 1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6691" autoAdjust="0"/>
  </p:normalViewPr>
  <p:slideViewPr>
    <p:cSldViewPr snapToObjects="1">
      <p:cViewPr varScale="1">
        <p:scale>
          <a:sx n="89" d="100"/>
          <a:sy n="89" d="100"/>
        </p:scale>
        <p:origin x="-701" y="-72"/>
      </p:cViewPr>
      <p:guideLst>
        <p:guide orient="horz" pos="120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70" d="100"/>
          <a:sy n="70" d="100"/>
        </p:scale>
        <p:origin x="-3246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D8C18-C96C-470C-8A15-9053B9A6D42B}" type="datetimeFigureOut">
              <a:rPr lang="de-DE" smtClean="0"/>
              <a:t>31.01.2018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D11F1B-C177-4966-9F00-82B9FF19B7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93908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C34EC73-9CC8-4B31-99F0-1B5D562C4C44}" type="datetimeFigureOut">
              <a:rPr lang="de-DE"/>
              <a:pPr>
                <a:defRPr/>
              </a:pPr>
              <a:t>31.01.2018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43790FB-5766-443F-A4A0-586F75E57AF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62857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58DE202-722D-45B2-AE7E-63514287C3F1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0984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Tx/>
              <a:buChar char="-"/>
              <a:defRPr/>
            </a:pPr>
            <a:endParaRPr lang="de-DE" dirty="0" smtClean="0"/>
          </a:p>
          <a:p>
            <a:pPr>
              <a:defRPr/>
            </a:pPr>
            <a:r>
              <a:rPr lang="de-DE" dirty="0" smtClean="0"/>
              <a:t>		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EF6F8B-7F3A-4940-9B8F-10A5F3934288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1544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Tx/>
              <a:buChar char="-"/>
              <a:defRPr/>
            </a:pPr>
            <a:endParaRPr lang="de-DE" dirty="0" smtClean="0"/>
          </a:p>
          <a:p>
            <a:pPr>
              <a:defRPr/>
            </a:pPr>
            <a:r>
              <a:rPr lang="de-DE" dirty="0" smtClean="0"/>
              <a:t>		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EF6F8B-7F3A-4940-9B8F-10A5F3934288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89996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de-DE" dirty="0" smtClean="0"/>
          </a:p>
          <a:p>
            <a:pPr marL="171450" indent="-171450">
              <a:buFontTx/>
              <a:buChar char="-"/>
              <a:defRPr/>
            </a:pPr>
            <a:endParaRPr lang="de-DE" dirty="0" smtClean="0"/>
          </a:p>
          <a:p>
            <a:pPr marL="171450" indent="-171450">
              <a:buFontTx/>
              <a:buChar char="-"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A001F9-6920-42E5-8B44-04EBB7F1E07A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56079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de-DE" dirty="0" smtClean="0"/>
          </a:p>
          <a:p>
            <a:pPr marL="171450" indent="-171450">
              <a:buFontTx/>
              <a:buChar char="-"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72BBB50-83D9-439E-BDA1-878CAE970174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4762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E5E243-FF7D-4024-BB73-2C8C7EE8955E}" type="slidenum">
              <a:rPr lang="de-DE" smtClean="0"/>
              <a:pPr>
                <a:defRPr/>
              </a:pPr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6881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albert.meister@bbv-ls.de, christian.pasdera@bbv-ls.de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819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albert.meister@bbv-ls.de, christian.pasdera@bbv-ls.de</a:t>
            </a: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C0F0413-4E3E-43D6-B220-B07B4D2C715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0543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albert.meister@bbv-ls.de, christian.pasdera@bbv-ls.de</a:t>
            </a: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099ACD8-652D-4F15-AEC1-92ECB649C82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1566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ulrich.hintermair@bbv-ls.de, nina.wittich@bbv-ls.de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5562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albert.meister@bbv-ls.de, christian.pasdera@bbv-ls.de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7803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albert.meister@bbv-ls.de, christian.pasdera@bbv-ls.de</a:t>
            </a: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0EA879D-A2AB-4EE9-A020-E9AF0F07B0F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966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albert.meister@bbv-ls.de, christian.pasdera@bbv-ls.de</a:t>
            </a: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2DEEB8D-B445-4160-8A93-5930A7557FB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3731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albert.meister@bbv-ls.de, christian.pasdera@bbv-ls.de</a:t>
            </a: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A0780D0-167B-498C-9353-FFE1B9C11F8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0083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albert.meister@bbv-ls.de, christian.pasdera@bbv-ls.de</a:t>
            </a: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C57ED4C-597F-42BA-9E45-99C356DCB81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1222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jpe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ußzeilenplatzhalter 4"/>
          <p:cNvSpPr txBox="1">
            <a:spLocks/>
          </p:cNvSpPr>
          <p:nvPr/>
        </p:nvSpPr>
        <p:spPr>
          <a:xfrm>
            <a:off x="8540750" y="6400800"/>
            <a:ext cx="423863" cy="41275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400" b="0" dirty="0">
              <a:solidFill>
                <a:srgbClr val="0070C0"/>
              </a:solidFill>
            </a:endParaRPr>
          </a:p>
        </p:txBody>
      </p:sp>
      <p:sp>
        <p:nvSpPr>
          <p:cNvPr id="17" name="Fußzeilenplatzhalter 4"/>
          <p:cNvSpPr txBox="1">
            <a:spLocks/>
          </p:cNvSpPr>
          <p:nvPr/>
        </p:nvSpPr>
        <p:spPr>
          <a:xfrm>
            <a:off x="0" y="0"/>
            <a:ext cx="3059113" cy="90805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txBody>
          <a:bodyPr/>
          <a:lstStyle>
            <a:lvl1pPr>
              <a:defRPr b="0">
                <a:solidFill>
                  <a:srgbClr val="0070C0"/>
                </a:solidFill>
                <a:latin typeface="+mn-lt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2400" b="1" dirty="0"/>
          </a:p>
        </p:txBody>
      </p:sp>
      <p:sp>
        <p:nvSpPr>
          <p:cNvPr id="15" name="Fußzeilenplatzhalter 4"/>
          <p:cNvSpPr txBox="1">
            <a:spLocks/>
          </p:cNvSpPr>
          <p:nvPr/>
        </p:nvSpPr>
        <p:spPr>
          <a:xfrm>
            <a:off x="179388" y="333375"/>
            <a:ext cx="8208962" cy="411163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0070C0"/>
                </a:solidFill>
                <a:latin typeface="+mn-lt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2400" b="1" dirty="0"/>
          </a:p>
        </p:txBody>
      </p:sp>
      <p:sp>
        <p:nvSpPr>
          <p:cNvPr id="22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924300" y="6308725"/>
            <a:ext cx="4679950" cy="4127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solidFill>
                  <a:srgbClr val="140E63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 smtClean="0"/>
              <a:t>albert.meister@bbv-ls.de, christian.pasdera@bbv-ls.de</a:t>
            </a:r>
            <a:endParaRPr lang="de-DE"/>
          </a:p>
        </p:txBody>
      </p:sp>
      <p:sp>
        <p:nvSpPr>
          <p:cNvPr id="23" name="Fußzeilenplatzhalter 4"/>
          <p:cNvSpPr txBox="1">
            <a:spLocks/>
          </p:cNvSpPr>
          <p:nvPr/>
        </p:nvSpPr>
        <p:spPr>
          <a:xfrm>
            <a:off x="7235825" y="6329363"/>
            <a:ext cx="1431925" cy="41275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400" b="0" dirty="0">
              <a:solidFill>
                <a:srgbClr val="140E63"/>
              </a:solidFill>
            </a:endParaRPr>
          </a:p>
        </p:txBody>
      </p:sp>
      <p:cxnSp>
        <p:nvCxnSpPr>
          <p:cNvPr id="24" name="Gerade Verbindung 23"/>
          <p:cNvCxnSpPr/>
          <p:nvPr/>
        </p:nvCxnSpPr>
        <p:spPr>
          <a:xfrm>
            <a:off x="179388" y="6165850"/>
            <a:ext cx="8640762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2" name="Grafik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3" y="6242050"/>
            <a:ext cx="174625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Bild 7" descr="ppt_03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28" b="2930"/>
          <a:stretch>
            <a:fillRect/>
          </a:stretch>
        </p:blipFill>
        <p:spPr bwMode="auto">
          <a:xfrm>
            <a:off x="0" y="-26988"/>
            <a:ext cx="9144000" cy="145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  <p:sldLayoutId id="2147484388" r:id="rId2"/>
    <p:sldLayoutId id="2147484389" r:id="rId3"/>
    <p:sldLayoutId id="2147484396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ußzeilenplatzhalter 4"/>
          <p:cNvSpPr txBox="1">
            <a:spLocks/>
          </p:cNvSpPr>
          <p:nvPr/>
        </p:nvSpPr>
        <p:spPr>
          <a:xfrm>
            <a:off x="250825" y="2492375"/>
            <a:ext cx="8642350" cy="3168650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0070C0"/>
                </a:solidFill>
                <a:latin typeface="+mn-lt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b="1" dirty="0" smtClean="0">
                <a:solidFill>
                  <a:srgbClr val="140E63"/>
                </a:solidFill>
              </a:rPr>
              <a:t>Vielen Dank für Ihre Aufmerksamkeit!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2400" b="1" dirty="0" smtClean="0">
              <a:solidFill>
                <a:srgbClr val="140E63"/>
              </a:solidFill>
            </a:endParaRPr>
          </a:p>
        </p:txBody>
      </p:sp>
      <p:sp>
        <p:nvSpPr>
          <p:cNvPr id="11" name="Fußzeilenplatzhalter 4"/>
          <p:cNvSpPr txBox="1">
            <a:spLocks/>
          </p:cNvSpPr>
          <p:nvPr/>
        </p:nvSpPr>
        <p:spPr>
          <a:xfrm>
            <a:off x="0" y="0"/>
            <a:ext cx="3059113" cy="90805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txBody>
          <a:bodyPr/>
          <a:lstStyle>
            <a:lvl1pPr>
              <a:defRPr b="0">
                <a:solidFill>
                  <a:srgbClr val="0070C0"/>
                </a:solidFill>
                <a:latin typeface="+mn-lt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2400" b="1" dirty="0"/>
          </a:p>
        </p:txBody>
      </p:sp>
      <p:sp>
        <p:nvSpPr>
          <p:cNvPr id="1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924300" y="6308725"/>
            <a:ext cx="4679950" cy="4127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solidFill>
                  <a:srgbClr val="140E63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 smtClean="0"/>
              <a:t>albert.meister@bbv-ls.de, christian.pasdera@bbv-ls.de</a:t>
            </a:r>
            <a:endParaRPr lang="de-DE"/>
          </a:p>
        </p:txBody>
      </p:sp>
      <p:sp>
        <p:nvSpPr>
          <p:cNvPr id="19" name="Fußzeilenplatzhalter 4"/>
          <p:cNvSpPr txBox="1">
            <a:spLocks/>
          </p:cNvSpPr>
          <p:nvPr/>
        </p:nvSpPr>
        <p:spPr>
          <a:xfrm>
            <a:off x="7235825" y="6329363"/>
            <a:ext cx="1431925" cy="41275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400" b="0" dirty="0">
              <a:solidFill>
                <a:srgbClr val="140E63"/>
              </a:solidFill>
            </a:endParaRPr>
          </a:p>
        </p:txBody>
      </p:sp>
      <p:cxnSp>
        <p:nvCxnSpPr>
          <p:cNvPr id="20" name="Gerade Verbindung 19"/>
          <p:cNvCxnSpPr/>
          <p:nvPr/>
        </p:nvCxnSpPr>
        <p:spPr>
          <a:xfrm>
            <a:off x="179388" y="6165850"/>
            <a:ext cx="8640762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5" name="Titelplatzhalter 9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pic>
        <p:nvPicPr>
          <p:cNvPr id="2056" name="Grafik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8" y="6242050"/>
            <a:ext cx="1747837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Bild 7" descr="ppt_03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28" b="2930"/>
          <a:stretch>
            <a:fillRect/>
          </a:stretch>
        </p:blipFill>
        <p:spPr bwMode="auto">
          <a:xfrm>
            <a:off x="0" y="-26988"/>
            <a:ext cx="9144000" cy="145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Grafik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4194175"/>
            <a:ext cx="2808287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87" r:id="rId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179388" y="404813"/>
            <a:ext cx="215900" cy="219075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1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924300" y="6308725"/>
            <a:ext cx="4679950" cy="4127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solidFill>
                  <a:srgbClr val="140E63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 smtClean="0"/>
              <a:t>albert.meister@bbv-ls.de, christian.pasdera@bbv-ls.de</a:t>
            </a:r>
            <a:endParaRPr lang="de-DE"/>
          </a:p>
        </p:txBody>
      </p:sp>
      <p:cxnSp>
        <p:nvCxnSpPr>
          <p:cNvPr id="20" name="Gerade Verbindung 19"/>
          <p:cNvCxnSpPr/>
          <p:nvPr/>
        </p:nvCxnSpPr>
        <p:spPr>
          <a:xfrm>
            <a:off x="179388" y="6165850"/>
            <a:ext cx="8640762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eck 7"/>
          <p:cNvSpPr/>
          <p:nvPr/>
        </p:nvSpPr>
        <p:spPr>
          <a:xfrm>
            <a:off x="179388" y="390525"/>
            <a:ext cx="215900" cy="219075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  <p:pic>
        <p:nvPicPr>
          <p:cNvPr id="3078" name="Grafi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6242050"/>
            <a:ext cx="174783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Bild 7" descr="ppt_03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28" b="2930"/>
          <a:stretch>
            <a:fillRect/>
          </a:stretch>
        </p:blipFill>
        <p:spPr bwMode="auto">
          <a:xfrm>
            <a:off x="0" y="-26988"/>
            <a:ext cx="9144000" cy="145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924300" y="6308725"/>
            <a:ext cx="4679950" cy="4127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solidFill>
                  <a:srgbClr val="140E63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 smtClean="0"/>
              <a:t>albert.meister@bbv-ls.de, christian.pasdera@bbv-ls.de</a:t>
            </a:r>
            <a:endParaRPr lang="de-DE"/>
          </a:p>
        </p:txBody>
      </p:sp>
      <p:cxnSp>
        <p:nvCxnSpPr>
          <p:cNvPr id="13" name="Gerade Verbindung 12"/>
          <p:cNvCxnSpPr/>
          <p:nvPr/>
        </p:nvCxnSpPr>
        <p:spPr>
          <a:xfrm>
            <a:off x="179388" y="6165850"/>
            <a:ext cx="8640762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hteck 15"/>
          <p:cNvSpPr/>
          <p:nvPr/>
        </p:nvSpPr>
        <p:spPr>
          <a:xfrm>
            <a:off x="395288" y="390525"/>
            <a:ext cx="215900" cy="21907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pic>
        <p:nvPicPr>
          <p:cNvPr id="4101" name="Grafi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8" y="6242050"/>
            <a:ext cx="1747837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Bild 7" descr="ppt_03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28" b="2930"/>
          <a:stretch>
            <a:fillRect/>
          </a:stretch>
        </p:blipFill>
        <p:spPr bwMode="auto">
          <a:xfrm>
            <a:off x="0" y="-26988"/>
            <a:ext cx="9144000" cy="145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90" r:id="rId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924300" y="6308725"/>
            <a:ext cx="4679950" cy="4127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solidFill>
                  <a:srgbClr val="140E63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 smtClean="0"/>
              <a:t>albert.meister@bbv-ls.de, christian.pasdera@bbv-ls.de</a:t>
            </a:r>
            <a:endParaRPr lang="de-DE"/>
          </a:p>
        </p:txBody>
      </p:sp>
      <p:cxnSp>
        <p:nvCxnSpPr>
          <p:cNvPr id="17" name="Gerade Verbindung 16"/>
          <p:cNvCxnSpPr/>
          <p:nvPr/>
        </p:nvCxnSpPr>
        <p:spPr>
          <a:xfrm>
            <a:off x="179388" y="6165850"/>
            <a:ext cx="8640762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hteck 17"/>
          <p:cNvSpPr/>
          <p:nvPr/>
        </p:nvSpPr>
        <p:spPr>
          <a:xfrm>
            <a:off x="179388" y="390525"/>
            <a:ext cx="215900" cy="219075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pic>
        <p:nvPicPr>
          <p:cNvPr id="5125" name="Bild 7" descr="ppt_03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28" b="2930"/>
          <a:stretch>
            <a:fillRect/>
          </a:stretch>
        </p:blipFill>
        <p:spPr bwMode="auto">
          <a:xfrm>
            <a:off x="0" y="-26988"/>
            <a:ext cx="9144000" cy="145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hteck 7"/>
          <p:cNvSpPr/>
          <p:nvPr/>
        </p:nvSpPr>
        <p:spPr>
          <a:xfrm>
            <a:off x="250825" y="390525"/>
            <a:ext cx="217488" cy="219075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  <p:pic>
        <p:nvPicPr>
          <p:cNvPr id="5127" name="Grafik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8" y="6242050"/>
            <a:ext cx="1747837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91" r:id="rId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924300" y="6308725"/>
            <a:ext cx="4679950" cy="4127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solidFill>
                  <a:srgbClr val="140E63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 smtClean="0"/>
              <a:t>albert.meister@bbv-ls.de, christian.pasdera@bbv-ls.de</a:t>
            </a:r>
            <a:endParaRPr lang="de-DE"/>
          </a:p>
        </p:txBody>
      </p:sp>
      <p:cxnSp>
        <p:nvCxnSpPr>
          <p:cNvPr id="18" name="Gerade Verbindung 17"/>
          <p:cNvCxnSpPr/>
          <p:nvPr/>
        </p:nvCxnSpPr>
        <p:spPr>
          <a:xfrm>
            <a:off x="179388" y="6165850"/>
            <a:ext cx="8640762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hteck 12"/>
          <p:cNvSpPr/>
          <p:nvPr/>
        </p:nvSpPr>
        <p:spPr>
          <a:xfrm>
            <a:off x="395288" y="401638"/>
            <a:ext cx="215900" cy="21907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pic>
        <p:nvPicPr>
          <p:cNvPr id="6149" name="Grafi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6242050"/>
            <a:ext cx="174783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Bild 7" descr="ppt_03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28" b="2930"/>
          <a:stretch>
            <a:fillRect/>
          </a:stretch>
        </p:blipFill>
        <p:spPr bwMode="auto">
          <a:xfrm>
            <a:off x="0" y="-26988"/>
            <a:ext cx="9144000" cy="145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94" r:id="rId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924300" y="6308725"/>
            <a:ext cx="4679950" cy="4127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solidFill>
                  <a:srgbClr val="140E63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 smtClean="0"/>
              <a:t>albert.meister@bbv-ls.de, christian.pasdera@bbv-ls.de</a:t>
            </a:r>
            <a:endParaRPr lang="de-DE"/>
          </a:p>
        </p:txBody>
      </p:sp>
      <p:cxnSp>
        <p:nvCxnSpPr>
          <p:cNvPr id="18" name="Gerade Verbindung 17"/>
          <p:cNvCxnSpPr/>
          <p:nvPr/>
        </p:nvCxnSpPr>
        <p:spPr>
          <a:xfrm>
            <a:off x="179388" y="6165850"/>
            <a:ext cx="8640762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hteck 21"/>
          <p:cNvSpPr/>
          <p:nvPr/>
        </p:nvSpPr>
        <p:spPr>
          <a:xfrm>
            <a:off x="395288" y="390525"/>
            <a:ext cx="215900" cy="2190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pic>
        <p:nvPicPr>
          <p:cNvPr id="7173" name="Grafi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50" y="6242050"/>
            <a:ext cx="174783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Bild 7" descr="ppt_03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28" b="2930"/>
          <a:stretch>
            <a:fillRect/>
          </a:stretch>
        </p:blipFill>
        <p:spPr bwMode="auto">
          <a:xfrm>
            <a:off x="0" y="-26988"/>
            <a:ext cx="9144000" cy="145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95" r:id="rId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ußzeilenplatzhalter 4"/>
          <p:cNvSpPr txBox="1">
            <a:spLocks/>
          </p:cNvSpPr>
          <p:nvPr/>
        </p:nvSpPr>
        <p:spPr bwMode="auto">
          <a:xfrm>
            <a:off x="107950" y="1844824"/>
            <a:ext cx="8712200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endParaRPr lang="de-DE" altLang="de-DE" sz="3600" b="1" dirty="0" smtClean="0">
              <a:solidFill>
                <a:srgbClr val="140E63"/>
              </a:solidFill>
              <a:latin typeface="Calibri" pitchFamily="34" charset="0"/>
            </a:endParaRPr>
          </a:p>
          <a:p>
            <a:pPr algn="ctr" eaLnBrk="1" hangingPunct="1"/>
            <a:r>
              <a:rPr lang="de-DE" altLang="de-DE" sz="3600" b="1" dirty="0" smtClean="0">
                <a:solidFill>
                  <a:srgbClr val="140E63"/>
                </a:solidFill>
                <a:latin typeface="Calibri" pitchFamily="34" charset="0"/>
              </a:rPr>
              <a:t>Information </a:t>
            </a:r>
            <a:r>
              <a:rPr lang="de-DE" altLang="de-DE" sz="3600" b="1" dirty="0">
                <a:solidFill>
                  <a:srgbClr val="140E63"/>
                </a:solidFill>
                <a:latin typeface="Calibri" pitchFamily="34" charset="0"/>
              </a:rPr>
              <a:t>zur </a:t>
            </a:r>
            <a:br>
              <a:rPr lang="de-DE" altLang="de-DE" sz="3600" b="1" dirty="0">
                <a:solidFill>
                  <a:srgbClr val="140E63"/>
                </a:solidFill>
                <a:latin typeface="Calibri" pitchFamily="34" charset="0"/>
              </a:rPr>
            </a:br>
            <a:r>
              <a:rPr lang="de-DE" altLang="de-DE" sz="3600" b="1" dirty="0">
                <a:solidFill>
                  <a:srgbClr val="140E63"/>
                </a:solidFill>
                <a:latin typeface="Calibri" pitchFamily="34" charset="0"/>
              </a:rPr>
              <a:t>Wunschentgegennahme</a:t>
            </a:r>
            <a:br>
              <a:rPr lang="de-DE" altLang="de-DE" sz="3600" b="1" dirty="0">
                <a:solidFill>
                  <a:srgbClr val="140E63"/>
                </a:solidFill>
                <a:latin typeface="Calibri" pitchFamily="34" charset="0"/>
              </a:rPr>
            </a:br>
            <a:r>
              <a:rPr lang="de-DE" altLang="de-DE" sz="3600" b="1" dirty="0" err="1">
                <a:solidFill>
                  <a:srgbClr val="140E63"/>
                </a:solidFill>
                <a:latin typeface="Calibri" pitchFamily="34" charset="0"/>
              </a:rPr>
              <a:t>Burtenbach</a:t>
            </a:r>
            <a:r>
              <a:rPr lang="de-DE" altLang="de-DE" sz="3600" b="1" dirty="0">
                <a:solidFill>
                  <a:srgbClr val="140E63"/>
                </a:solidFill>
                <a:latin typeface="Calibri" pitchFamily="34" charset="0"/>
              </a:rPr>
              <a:t> IV</a:t>
            </a:r>
          </a:p>
          <a:p>
            <a:pPr eaLnBrk="1" hangingPunct="1"/>
            <a:endParaRPr lang="de-DE" altLang="de-DE" sz="2000" dirty="0">
              <a:solidFill>
                <a:srgbClr val="140E63"/>
              </a:solidFill>
              <a:latin typeface="Calibri" pitchFamily="34" charset="0"/>
            </a:endParaRPr>
          </a:p>
          <a:p>
            <a:pPr eaLnBrk="1" hangingPunct="1"/>
            <a:endParaRPr lang="de-DE" altLang="de-DE" sz="2000" dirty="0">
              <a:solidFill>
                <a:srgbClr val="140E63"/>
              </a:solidFill>
              <a:latin typeface="Calibri" pitchFamily="34" charset="0"/>
            </a:endParaRPr>
          </a:p>
          <a:p>
            <a:pPr eaLnBrk="1" hangingPunct="1"/>
            <a:endParaRPr lang="de-DE" altLang="de-DE" sz="2000" dirty="0" smtClean="0">
              <a:solidFill>
                <a:srgbClr val="140E63"/>
              </a:solidFill>
              <a:latin typeface="Calibri" pitchFamily="34" charset="0"/>
            </a:endParaRPr>
          </a:p>
          <a:p>
            <a:pPr eaLnBrk="1" hangingPunct="1"/>
            <a:endParaRPr lang="de-DE" altLang="de-DE" sz="2000" dirty="0" smtClean="0">
              <a:solidFill>
                <a:srgbClr val="140E63"/>
              </a:solidFill>
              <a:latin typeface="Calibri" pitchFamily="34" charset="0"/>
            </a:endParaRPr>
          </a:p>
          <a:p>
            <a:pPr eaLnBrk="1" hangingPunct="1"/>
            <a:endParaRPr lang="de-DE" altLang="de-DE" sz="2000" dirty="0">
              <a:solidFill>
                <a:srgbClr val="140E63"/>
              </a:solidFill>
              <a:latin typeface="Calibri" pitchFamily="34" charset="0"/>
            </a:endParaRPr>
          </a:p>
          <a:p>
            <a:pPr eaLnBrk="1" hangingPunct="1"/>
            <a:r>
              <a:rPr lang="de-DE" altLang="de-DE" sz="2000" dirty="0" err="1" smtClean="0">
                <a:solidFill>
                  <a:srgbClr val="140E63"/>
                </a:solidFill>
                <a:latin typeface="Calibri" pitchFamily="34" charset="0"/>
              </a:rPr>
              <a:t>Burtenbach</a:t>
            </a:r>
            <a:r>
              <a:rPr lang="de-DE" altLang="de-DE" sz="2000" dirty="0" smtClean="0">
                <a:solidFill>
                  <a:srgbClr val="140E63"/>
                </a:solidFill>
                <a:latin typeface="Calibri" pitchFamily="34" charset="0"/>
              </a:rPr>
              <a:t>, </a:t>
            </a:r>
            <a:r>
              <a:rPr lang="de-DE" altLang="de-DE" sz="2000" dirty="0">
                <a:solidFill>
                  <a:srgbClr val="140E63"/>
                </a:solidFill>
                <a:latin typeface="Calibri" pitchFamily="34" charset="0"/>
              </a:rPr>
              <a:t>den  </a:t>
            </a:r>
            <a:r>
              <a:rPr lang="de-DE" altLang="de-DE" sz="2000" dirty="0" smtClean="0">
                <a:solidFill>
                  <a:srgbClr val="140E63"/>
                </a:solidFill>
                <a:latin typeface="Calibri" pitchFamily="34" charset="0"/>
              </a:rPr>
              <a:t>31.01.2018</a:t>
            </a:r>
            <a:endParaRPr lang="de-DE" altLang="de-DE" sz="2000" dirty="0">
              <a:solidFill>
                <a:srgbClr val="140E63"/>
              </a:solidFill>
              <a:latin typeface="Calibri" pitchFamily="34" charset="0"/>
            </a:endParaRPr>
          </a:p>
          <a:p>
            <a:pPr eaLnBrk="1" hangingPunct="1"/>
            <a:endParaRPr lang="de-DE" altLang="de-DE" sz="2000" dirty="0">
              <a:solidFill>
                <a:srgbClr val="140E63"/>
              </a:solidFill>
              <a:latin typeface="Calibri" pitchFamily="34" charset="0"/>
            </a:endParaRPr>
          </a:p>
          <a:p>
            <a:pPr eaLnBrk="1" hangingPunct="1"/>
            <a:endParaRPr lang="de-DE" altLang="de-DE" sz="2400" b="1" dirty="0">
              <a:solidFill>
                <a:srgbClr val="140E63"/>
              </a:solidFill>
              <a:latin typeface="Calibri" pitchFamily="34" charset="0"/>
            </a:endParaRPr>
          </a:p>
          <a:p>
            <a:pPr algn="ctr" eaLnBrk="1" hangingPunct="1"/>
            <a:endParaRPr lang="de-DE" altLang="de-DE" sz="2400" b="1" dirty="0">
              <a:solidFill>
                <a:srgbClr val="140E63"/>
              </a:solidFill>
              <a:latin typeface="Calibri" pitchFamily="34" charset="0"/>
            </a:endParaRPr>
          </a:p>
        </p:txBody>
      </p:sp>
      <p:sp>
        <p:nvSpPr>
          <p:cNvPr id="5" name="Fußzeilenplatzhalter 3"/>
          <p:cNvSpPr txBox="1">
            <a:spLocks/>
          </p:cNvSpPr>
          <p:nvPr/>
        </p:nvSpPr>
        <p:spPr>
          <a:xfrm>
            <a:off x="5996880" y="6356350"/>
            <a:ext cx="28956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b="0" kern="1200">
                <a:solidFill>
                  <a:srgbClr val="140E63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de-DE" sz="1400" dirty="0" smtClean="0"/>
              <a:t>christian.pasdera@bbv-ls.de</a:t>
            </a:r>
            <a:endParaRPr lang="de-DE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996880" y="6356350"/>
            <a:ext cx="2895600" cy="365125"/>
          </a:xfrm>
        </p:spPr>
        <p:txBody>
          <a:bodyPr/>
          <a:lstStyle/>
          <a:p>
            <a:pPr algn="r">
              <a:defRPr/>
            </a:pPr>
            <a:r>
              <a:rPr lang="de-DE" sz="1400" dirty="0" smtClean="0"/>
              <a:t>christian.pasdera@bbv-ls.de</a:t>
            </a:r>
            <a:endParaRPr lang="de-DE" sz="1400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3501" y="1484784"/>
            <a:ext cx="5296998" cy="45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ußzeilenplatzhalter 4"/>
          <p:cNvSpPr txBox="1">
            <a:spLocks/>
          </p:cNvSpPr>
          <p:nvPr/>
        </p:nvSpPr>
        <p:spPr bwMode="auto">
          <a:xfrm>
            <a:off x="372344" y="229046"/>
            <a:ext cx="80645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de-DE" altLang="de-DE" sz="2800" b="1" dirty="0" smtClean="0">
                <a:solidFill>
                  <a:srgbClr val="140E63"/>
                </a:solidFill>
                <a:latin typeface="Calibri" pitchFamily="34" charset="0"/>
              </a:rPr>
              <a:t>Besitzstandskarte Einlage </a:t>
            </a:r>
          </a:p>
          <a:p>
            <a:pPr eaLnBrk="1" hangingPunct="1"/>
            <a:r>
              <a:rPr lang="de-DE" altLang="de-DE" sz="2800" b="1" dirty="0" smtClean="0">
                <a:solidFill>
                  <a:srgbClr val="140E63"/>
                </a:solidFill>
                <a:latin typeface="Calibri" pitchFamily="34" charset="0"/>
              </a:rPr>
              <a:t>(Ausschnitt)</a:t>
            </a:r>
          </a:p>
        </p:txBody>
      </p:sp>
    </p:spTree>
    <p:extLst>
      <p:ext uri="{BB962C8B-B14F-4D97-AF65-F5344CB8AC3E}">
        <p14:creationId xmlns:p14="http://schemas.microsoft.com/office/powerpoint/2010/main" val="367100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996880" y="6356350"/>
            <a:ext cx="2895600" cy="365125"/>
          </a:xfrm>
        </p:spPr>
        <p:txBody>
          <a:bodyPr/>
          <a:lstStyle/>
          <a:p>
            <a:pPr algn="r">
              <a:defRPr/>
            </a:pPr>
            <a:r>
              <a:rPr lang="de-DE" sz="1400" dirty="0" smtClean="0"/>
              <a:t>christian.pasdera@bbv-ls.de</a:t>
            </a:r>
            <a:endParaRPr lang="de-DE" sz="1400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683568" y="2033786"/>
            <a:ext cx="8087295" cy="828432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 algn="r" eaLnBrk="0" hangingPunct="0">
              <a:buChar char="•"/>
              <a:defRPr sz="1200">
                <a:solidFill>
                  <a:srgbClr val="707173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buFontTx/>
              <a:buNone/>
            </a:pPr>
            <a:r>
              <a:rPr lang="de-DE" altLang="de-DE" sz="2400" b="1" dirty="0">
                <a:solidFill>
                  <a:schemeClr val="tx1"/>
                </a:solidFill>
                <a:latin typeface="+mn-lt"/>
              </a:rPr>
              <a:t>Der Einlagewert eines Besitzstandes ist die Summe der </a:t>
            </a:r>
            <a:r>
              <a:rPr lang="de-DE" altLang="de-DE" sz="2400" b="1" dirty="0" smtClean="0">
                <a:solidFill>
                  <a:schemeClr val="tx1"/>
                </a:solidFill>
                <a:latin typeface="+mn-lt"/>
              </a:rPr>
              <a:t>Wertverhältniszahlen (WVZ) </a:t>
            </a:r>
            <a:r>
              <a:rPr lang="de-DE" altLang="de-DE" sz="2400" b="1" dirty="0">
                <a:solidFill>
                  <a:schemeClr val="tx1"/>
                </a:solidFill>
                <a:latin typeface="+mn-lt"/>
              </a:rPr>
              <a:t>aller Grundstücke.</a:t>
            </a:r>
          </a:p>
        </p:txBody>
      </p:sp>
      <p:sp>
        <p:nvSpPr>
          <p:cNvPr id="5" name="Fußzeilenplatzhalter 4"/>
          <p:cNvSpPr txBox="1">
            <a:spLocks/>
          </p:cNvSpPr>
          <p:nvPr/>
        </p:nvSpPr>
        <p:spPr bwMode="auto">
          <a:xfrm>
            <a:off x="372344" y="229046"/>
            <a:ext cx="80645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de-DE" altLang="de-DE" sz="2800" b="1" dirty="0" smtClean="0">
                <a:solidFill>
                  <a:srgbClr val="140E63"/>
                </a:solidFill>
                <a:latin typeface="Calibri" pitchFamily="34" charset="0"/>
              </a:rPr>
              <a:t>Einlagewert: </a:t>
            </a:r>
          </a:p>
        </p:txBody>
      </p:sp>
    </p:spTree>
    <p:extLst>
      <p:ext uri="{BB962C8B-B14F-4D97-AF65-F5344CB8AC3E}">
        <p14:creationId xmlns:p14="http://schemas.microsoft.com/office/powerpoint/2010/main" val="232828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996880" y="6356350"/>
            <a:ext cx="2895600" cy="365125"/>
          </a:xfrm>
        </p:spPr>
        <p:txBody>
          <a:bodyPr/>
          <a:lstStyle/>
          <a:p>
            <a:pPr algn="r">
              <a:defRPr/>
            </a:pPr>
            <a:r>
              <a:rPr lang="de-DE" sz="1400" dirty="0" smtClean="0"/>
              <a:t>christian.pasdera@bbv-ls.de</a:t>
            </a:r>
            <a:endParaRPr lang="de-DE" sz="1400" dirty="0"/>
          </a:p>
        </p:txBody>
      </p:sp>
      <p:sp>
        <p:nvSpPr>
          <p:cNvPr id="4" name="Textfeld 4"/>
          <p:cNvSpPr txBox="1">
            <a:spLocks noChangeArrowheads="1"/>
          </p:cNvSpPr>
          <p:nvPr/>
        </p:nvSpPr>
        <p:spPr bwMode="auto">
          <a:xfrm>
            <a:off x="1258888" y="1740872"/>
            <a:ext cx="6626225" cy="341632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r" eaLnBrk="0" hangingPunct="0">
              <a:buChar char="•"/>
              <a:defRPr sz="1200">
                <a:solidFill>
                  <a:srgbClr val="707173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FontTx/>
              <a:buNone/>
            </a:pPr>
            <a:endParaRPr lang="de-DE" altLang="de-DE" sz="1000" dirty="0" smtClean="0">
              <a:solidFill>
                <a:schemeClr val="tx1"/>
              </a:solidFill>
              <a:latin typeface="+mn-lt"/>
            </a:endParaRPr>
          </a:p>
          <a:p>
            <a:pPr algn="l" eaLnBrk="1" hangingPunct="1">
              <a:buFontTx/>
              <a:buNone/>
            </a:pPr>
            <a:r>
              <a:rPr lang="de-DE" altLang="de-DE" sz="1800" dirty="0" smtClean="0">
                <a:solidFill>
                  <a:schemeClr val="tx1"/>
                </a:solidFill>
                <a:latin typeface="+mn-lt"/>
              </a:rPr>
              <a:t>Wenn </a:t>
            </a: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in der Bodenordnung Flurstücke mit unterschiedlicher Bewertung ausgetauscht werden, ergeben sich Flächenmehrungen und Flächenminderungen</a:t>
            </a:r>
          </a:p>
          <a:p>
            <a:pPr algn="l" eaLnBrk="1" hangingPunct="1">
              <a:buFontTx/>
              <a:buNone/>
            </a:pPr>
            <a:endParaRPr lang="de-DE" altLang="de-DE" sz="1800" dirty="0">
              <a:solidFill>
                <a:schemeClr val="tx1"/>
              </a:solidFill>
              <a:latin typeface="+mn-lt"/>
            </a:endParaRPr>
          </a:p>
          <a:p>
            <a:pPr algn="l" eaLnBrk="1" hangingPunct="1">
              <a:buFontTx/>
              <a:buNone/>
            </a:pP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1 ha mit </a:t>
            </a:r>
            <a:r>
              <a:rPr lang="de-DE" altLang="de-DE" sz="1800" dirty="0">
                <a:solidFill>
                  <a:srgbClr val="0070C0"/>
                </a:solidFill>
                <a:latin typeface="+mn-lt"/>
              </a:rPr>
              <a:t>WZ  22 </a:t>
            </a: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ergibt </a:t>
            </a:r>
            <a:r>
              <a:rPr lang="de-DE" altLang="de-DE" sz="1800" u="sng" dirty="0">
                <a:solidFill>
                  <a:schemeClr val="tx1"/>
                </a:solidFill>
                <a:latin typeface="+mn-lt"/>
              </a:rPr>
              <a:t>10.000 m² x </a:t>
            </a:r>
            <a:r>
              <a:rPr lang="de-DE" altLang="de-DE" sz="18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22 </a:t>
            </a: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 = </a:t>
            </a:r>
            <a:r>
              <a:rPr lang="de-DE" altLang="de-DE" sz="1800" dirty="0">
                <a:solidFill>
                  <a:schemeClr val="accent4"/>
                </a:solidFill>
                <a:latin typeface="+mn-lt"/>
              </a:rPr>
              <a:t>22.000 WVZ</a:t>
            </a:r>
            <a:endParaRPr lang="de-DE" altLang="de-DE" sz="1800" u="sng" dirty="0">
              <a:solidFill>
                <a:schemeClr val="accent4"/>
              </a:solidFill>
              <a:latin typeface="+mn-lt"/>
            </a:endParaRPr>
          </a:p>
          <a:p>
            <a:pPr algn="l" eaLnBrk="1" hangingPunct="1">
              <a:buFontTx/>
              <a:buNone/>
            </a:pP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			</a:t>
            </a:r>
            <a:r>
              <a:rPr lang="de-DE" altLang="de-DE" sz="18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10</a:t>
            </a:r>
            <a:endParaRPr lang="de-DE" altLang="de-DE" sz="18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pPr algn="l" eaLnBrk="1" hangingPunct="1">
              <a:buFontTx/>
              <a:buNone/>
            </a:pP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auf </a:t>
            </a:r>
            <a:r>
              <a:rPr lang="de-DE" altLang="de-DE" sz="1800" dirty="0">
                <a:solidFill>
                  <a:srgbClr val="0070C0"/>
                </a:solidFill>
                <a:latin typeface="+mn-lt"/>
              </a:rPr>
              <a:t>WZ  20 </a:t>
            </a: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getauscht  </a:t>
            </a:r>
            <a:r>
              <a:rPr lang="de-DE" altLang="de-DE" sz="1800" dirty="0">
                <a:solidFill>
                  <a:schemeClr val="accent4"/>
                </a:solidFill>
                <a:latin typeface="+mn-lt"/>
              </a:rPr>
              <a:t>22.000 WVZ </a:t>
            </a: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: </a:t>
            </a:r>
            <a:r>
              <a:rPr lang="de-DE" altLang="de-DE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20</a:t>
            </a: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 = </a:t>
            </a:r>
            <a:r>
              <a:rPr lang="de-DE" altLang="de-DE" sz="1800" dirty="0" smtClean="0">
                <a:solidFill>
                  <a:schemeClr val="tx1"/>
                </a:solidFill>
                <a:latin typeface="+mn-lt"/>
              </a:rPr>
              <a:t>1100 </a:t>
            </a: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x </a:t>
            </a:r>
            <a:r>
              <a:rPr lang="de-DE" altLang="de-DE" sz="1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10</a:t>
            </a: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 =</a:t>
            </a:r>
          </a:p>
          <a:p>
            <a:pPr algn="l" eaLnBrk="1" hangingPunct="1">
              <a:buFontTx/>
              <a:buNone/>
            </a:pP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11.000 m²  ergibt eine </a:t>
            </a:r>
            <a:r>
              <a:rPr lang="de-DE" altLang="de-DE" sz="1800" dirty="0">
                <a:solidFill>
                  <a:srgbClr val="FF0000"/>
                </a:solidFill>
                <a:latin typeface="+mn-lt"/>
              </a:rPr>
              <a:t>Flächenmehrung von 1.000 m²</a:t>
            </a:r>
          </a:p>
          <a:p>
            <a:pPr algn="l" eaLnBrk="1" hangingPunct="1">
              <a:buFontTx/>
              <a:buNone/>
            </a:pPr>
            <a:endParaRPr lang="de-DE" altLang="de-DE" sz="1800" dirty="0">
              <a:solidFill>
                <a:schemeClr val="tx1"/>
              </a:solidFill>
              <a:latin typeface="+mn-lt"/>
            </a:endParaRPr>
          </a:p>
          <a:p>
            <a:pPr algn="l" eaLnBrk="1" hangingPunct="1">
              <a:buFontTx/>
              <a:buNone/>
            </a:pP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a</a:t>
            </a:r>
            <a:r>
              <a:rPr lang="de-DE" altLang="de-DE" sz="1800" dirty="0" smtClean="0">
                <a:solidFill>
                  <a:schemeClr val="tx1"/>
                </a:solidFill>
                <a:latin typeface="+mn-lt"/>
              </a:rPr>
              <a:t>uf </a:t>
            </a:r>
            <a:r>
              <a:rPr lang="de-DE" altLang="de-DE" sz="1800" dirty="0">
                <a:solidFill>
                  <a:srgbClr val="0070C0"/>
                </a:solidFill>
                <a:latin typeface="+mn-lt"/>
              </a:rPr>
              <a:t>WZ 24 </a:t>
            </a: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getauscht </a:t>
            </a:r>
            <a:r>
              <a:rPr lang="de-DE" altLang="de-DE" sz="1800" dirty="0">
                <a:solidFill>
                  <a:schemeClr val="accent4"/>
                </a:solidFill>
                <a:latin typeface="+mn-lt"/>
              </a:rPr>
              <a:t>22.000 WVZ </a:t>
            </a: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: </a:t>
            </a:r>
            <a:r>
              <a:rPr lang="de-DE" altLang="de-DE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24</a:t>
            </a: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 = </a:t>
            </a:r>
            <a:r>
              <a:rPr lang="de-DE" altLang="de-DE" sz="1800" dirty="0" smtClean="0">
                <a:solidFill>
                  <a:schemeClr val="tx1"/>
                </a:solidFill>
                <a:latin typeface="+mn-lt"/>
              </a:rPr>
              <a:t>916,66 </a:t>
            </a: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x </a:t>
            </a:r>
            <a:r>
              <a:rPr lang="de-DE" altLang="de-DE" sz="1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10</a:t>
            </a: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 = </a:t>
            </a:r>
          </a:p>
          <a:p>
            <a:pPr algn="l" eaLnBrk="1" hangingPunct="1">
              <a:buFontTx/>
              <a:buNone/>
            </a:pP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9.166 m²  ergibt eine </a:t>
            </a:r>
            <a:r>
              <a:rPr lang="de-DE" altLang="de-DE" sz="1800" dirty="0">
                <a:solidFill>
                  <a:srgbClr val="FF0000"/>
                </a:solidFill>
                <a:latin typeface="+mn-lt"/>
              </a:rPr>
              <a:t>Flächenminderung von 834 m²</a:t>
            </a:r>
          </a:p>
        </p:txBody>
      </p:sp>
      <p:sp>
        <p:nvSpPr>
          <p:cNvPr id="5" name="Fußzeilenplatzhalter 4"/>
          <p:cNvSpPr txBox="1">
            <a:spLocks/>
          </p:cNvSpPr>
          <p:nvPr/>
        </p:nvSpPr>
        <p:spPr bwMode="auto">
          <a:xfrm>
            <a:off x="372344" y="229046"/>
            <a:ext cx="80645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de-DE" altLang="de-DE" sz="2800" b="1" dirty="0" smtClean="0">
                <a:solidFill>
                  <a:srgbClr val="140E63"/>
                </a:solidFill>
                <a:latin typeface="Calibri" pitchFamily="34" charset="0"/>
              </a:rPr>
              <a:t>Flächenmehrung und</a:t>
            </a:r>
          </a:p>
          <a:p>
            <a:pPr eaLnBrk="1" hangingPunct="1"/>
            <a:r>
              <a:rPr lang="de-DE" altLang="de-DE" sz="2800" b="1" dirty="0" smtClean="0">
                <a:solidFill>
                  <a:srgbClr val="140E63"/>
                </a:solidFill>
                <a:latin typeface="Calibri" pitchFamily="34" charset="0"/>
              </a:rPr>
              <a:t>Flächenminderung</a:t>
            </a:r>
          </a:p>
        </p:txBody>
      </p:sp>
    </p:spTree>
    <p:extLst>
      <p:ext uri="{BB962C8B-B14F-4D97-AF65-F5344CB8AC3E}">
        <p14:creationId xmlns:p14="http://schemas.microsoft.com/office/powerpoint/2010/main" val="126954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996880" y="6356350"/>
            <a:ext cx="2895600" cy="365125"/>
          </a:xfrm>
        </p:spPr>
        <p:txBody>
          <a:bodyPr/>
          <a:lstStyle/>
          <a:p>
            <a:pPr algn="r">
              <a:defRPr/>
            </a:pPr>
            <a:r>
              <a:rPr lang="de-DE" sz="1400" dirty="0" smtClean="0"/>
              <a:t>christian.pasdera@bbv-ls.de</a:t>
            </a:r>
            <a:endParaRPr lang="de-DE" sz="14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11559" y="2197658"/>
            <a:ext cx="7965703" cy="3845371"/>
          </a:xfrm>
          <a:prstGeom prst="rect">
            <a:avLst/>
          </a:prstGeom>
        </p:spPr>
        <p:txBody>
          <a:bodyPr lIns="90488" tIns="44450" rIns="90488" bIns="4445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de-DE" altLang="de-DE" sz="2100" dirty="0" smtClean="0"/>
              <a:t>Zeitpunkt ist der 01.02.2018  -  15.02.2018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sz="2100" dirty="0" smtClean="0"/>
              <a:t>Schriftliche Einladung für jeden Grundstückseigentümer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sz="2100" dirty="0" smtClean="0"/>
              <a:t>Verhandlungsraum ist das Martin-Luther-Haus in </a:t>
            </a:r>
            <a:r>
              <a:rPr lang="de-DE" altLang="de-DE" sz="2100" dirty="0" err="1" smtClean="0"/>
              <a:t>Burtenbach</a:t>
            </a:r>
            <a:r>
              <a:rPr lang="de-DE" altLang="de-DE" sz="2100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sz="2100" dirty="0" smtClean="0"/>
              <a:t>Anwesenheit von 1-2 Vorstandsmitgliedern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sz="2100" dirty="0" smtClean="0"/>
              <a:t>Besitzüberprüfung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sz="2100" dirty="0" smtClean="0"/>
              <a:t>Verhandlung über den Grundbesitz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sz="2100" dirty="0" smtClean="0"/>
              <a:t>Pachtverhältnisse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sz="2100" dirty="0" smtClean="0"/>
              <a:t>Niederschrift über Verhandlungsgespräch</a:t>
            </a:r>
          </a:p>
        </p:txBody>
      </p:sp>
      <p:sp>
        <p:nvSpPr>
          <p:cNvPr id="6" name="Fußzeilenplatzhalter 4"/>
          <p:cNvSpPr txBox="1">
            <a:spLocks/>
          </p:cNvSpPr>
          <p:nvPr/>
        </p:nvSpPr>
        <p:spPr bwMode="auto">
          <a:xfrm>
            <a:off x="372344" y="229046"/>
            <a:ext cx="80645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de-DE" altLang="de-DE" sz="2800" b="1" dirty="0" smtClean="0">
                <a:solidFill>
                  <a:srgbClr val="140E63"/>
                </a:solidFill>
                <a:latin typeface="Calibri" pitchFamily="34" charset="0"/>
              </a:rPr>
              <a:t>Ablauf der Wunsch- </a:t>
            </a:r>
          </a:p>
          <a:p>
            <a:pPr eaLnBrk="1" hangingPunct="1"/>
            <a:r>
              <a:rPr lang="de-DE" altLang="de-DE" sz="2800" b="1" dirty="0" err="1" smtClean="0">
                <a:solidFill>
                  <a:srgbClr val="140E63"/>
                </a:solidFill>
                <a:latin typeface="Calibri" pitchFamily="34" charset="0"/>
              </a:rPr>
              <a:t>entgegennahme</a:t>
            </a:r>
            <a:endParaRPr lang="de-DE" altLang="de-DE" sz="2800" b="1" dirty="0" smtClean="0">
              <a:solidFill>
                <a:srgbClr val="140E63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199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996880" y="6356350"/>
            <a:ext cx="2895600" cy="365125"/>
          </a:xfrm>
        </p:spPr>
        <p:txBody>
          <a:bodyPr/>
          <a:lstStyle/>
          <a:p>
            <a:pPr algn="r">
              <a:defRPr/>
            </a:pPr>
            <a:r>
              <a:rPr lang="de-DE" sz="1400" dirty="0" smtClean="0"/>
              <a:t>christian.pasdera@bbv-ls.de</a:t>
            </a:r>
            <a:endParaRPr lang="de-DE" sz="14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87500" y="1911648"/>
            <a:ext cx="7848600" cy="3744416"/>
          </a:xfrm>
          <a:prstGeom prst="rect">
            <a:avLst/>
          </a:prstGeom>
        </p:spPr>
        <p:txBody>
          <a:bodyPr lIns="90488" tIns="44450" rIns="90488" bIns="4445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de-DE" altLang="de-DE" sz="2400" dirty="0" smtClean="0"/>
              <a:t>anhand Ihrer zugesendeten Unterlagen eingehend mit den Abfindungsvorstellungen befassen</a:t>
            </a:r>
          </a:p>
          <a:p>
            <a:pPr eaLnBrk="1" hangingPunct="1"/>
            <a:endParaRPr lang="de-DE" altLang="de-DE" sz="1000" dirty="0" smtClean="0"/>
          </a:p>
          <a:p>
            <a:pPr eaLnBrk="1" hangingPunct="1"/>
            <a:r>
              <a:rPr lang="de-DE" altLang="de-DE" sz="2400" dirty="0" smtClean="0"/>
              <a:t>diese mit Familienangehörigen und Pächtern besprechen</a:t>
            </a:r>
          </a:p>
          <a:p>
            <a:pPr eaLnBrk="1" hangingPunct="1"/>
            <a:endParaRPr lang="de-DE" altLang="de-DE" sz="1000" dirty="0" smtClean="0"/>
          </a:p>
          <a:p>
            <a:pPr eaLnBrk="1" hangingPunct="1"/>
            <a:r>
              <a:rPr lang="de-DE" altLang="de-DE" sz="2400" dirty="0" smtClean="0"/>
              <a:t>Beratung vom Landwirtschaftsamt und vom BBV Geschäftsstelle Günzburg</a:t>
            </a:r>
          </a:p>
          <a:p>
            <a:pPr eaLnBrk="1" hangingPunct="1"/>
            <a:endParaRPr lang="de-DE" altLang="de-DE" sz="1000" dirty="0" smtClean="0"/>
          </a:p>
          <a:p>
            <a:pPr eaLnBrk="1" hangingPunct="1"/>
            <a:r>
              <a:rPr lang="de-DE" altLang="de-DE" sz="2400" dirty="0" smtClean="0"/>
              <a:t>3 Alternativen überlegen, Notizen machen und mitbringen </a:t>
            </a:r>
          </a:p>
          <a:p>
            <a:pPr eaLnBrk="1" hangingPunct="1"/>
            <a:endParaRPr lang="de-DE" altLang="de-DE" sz="1000" dirty="0" smtClean="0"/>
          </a:p>
          <a:p>
            <a:pPr eaLnBrk="1" hangingPunct="1"/>
            <a:r>
              <a:rPr lang="de-DE" altLang="de-DE" sz="2400" dirty="0" smtClean="0"/>
              <a:t>Berater kann zum Wunschtermin mitgenommen werden</a:t>
            </a:r>
          </a:p>
        </p:txBody>
      </p:sp>
      <p:sp>
        <p:nvSpPr>
          <p:cNvPr id="6" name="Fußzeilenplatzhalter 4"/>
          <p:cNvSpPr txBox="1">
            <a:spLocks/>
          </p:cNvSpPr>
          <p:nvPr/>
        </p:nvSpPr>
        <p:spPr bwMode="auto">
          <a:xfrm>
            <a:off x="372344" y="229046"/>
            <a:ext cx="80645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de-DE" altLang="de-DE" sz="2800" b="1" dirty="0" smtClean="0">
                <a:solidFill>
                  <a:srgbClr val="140E63"/>
                </a:solidFill>
                <a:latin typeface="Calibri" pitchFamily="34" charset="0"/>
              </a:rPr>
              <a:t>Vorbereitung zum </a:t>
            </a:r>
          </a:p>
          <a:p>
            <a:pPr eaLnBrk="1" hangingPunct="1"/>
            <a:r>
              <a:rPr lang="de-DE" altLang="de-DE" sz="2800" b="1" dirty="0" smtClean="0">
                <a:solidFill>
                  <a:srgbClr val="140E63"/>
                </a:solidFill>
                <a:latin typeface="Calibri" pitchFamily="34" charset="0"/>
              </a:rPr>
              <a:t>Wunschtermin</a:t>
            </a:r>
          </a:p>
        </p:txBody>
      </p:sp>
    </p:spTree>
    <p:extLst>
      <p:ext uri="{BB962C8B-B14F-4D97-AF65-F5344CB8AC3E}">
        <p14:creationId xmlns:p14="http://schemas.microsoft.com/office/powerpoint/2010/main" val="4056065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996880" y="6356350"/>
            <a:ext cx="2895600" cy="365125"/>
          </a:xfrm>
        </p:spPr>
        <p:txBody>
          <a:bodyPr/>
          <a:lstStyle/>
          <a:p>
            <a:pPr algn="r">
              <a:defRPr/>
            </a:pPr>
            <a:r>
              <a:rPr lang="de-DE" sz="1400" dirty="0" smtClean="0"/>
              <a:t>christian.pasdera@bbv-ls.de</a:t>
            </a:r>
            <a:endParaRPr lang="de-DE" sz="14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59681" y="1844824"/>
            <a:ext cx="7489825" cy="3816424"/>
          </a:xfrm>
          <a:prstGeom prst="rect">
            <a:avLst/>
          </a:prstGeom>
        </p:spPr>
        <p:txBody>
          <a:bodyPr lIns="90488" tIns="44450" rIns="90488" bIns="44450"/>
          <a:lstStyle>
            <a:defPPr>
              <a:defRPr lang="de-DE"/>
            </a:defPPr>
            <a:lvl1pPr marL="342900" indent="-342900" eaLnBrk="1" hangingPunct="1">
              <a:spcBef>
                <a:spcPct val="20000"/>
              </a:spcBef>
              <a:buFont typeface="Arial" pitchFamily="34" charset="0"/>
              <a:buChar char="•"/>
              <a:defRPr sz="2400">
                <a:latin typeface="+mn-lt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latin typeface="+mn-lt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latin typeface="+mn-lt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</a:defRPr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</a:defRPr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</a:defRPr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</a:defRPr>
            </a:lvl9pPr>
          </a:lstStyle>
          <a:p>
            <a:endParaRPr lang="de-DE" altLang="de-DE" dirty="0"/>
          </a:p>
          <a:p>
            <a:r>
              <a:rPr lang="de-DE" altLang="de-DE" dirty="0"/>
              <a:t>Abfindung in Geld statt Land (§ 52 FlurbG)</a:t>
            </a:r>
            <a:br>
              <a:rPr lang="de-DE" altLang="de-DE" dirty="0"/>
            </a:br>
            <a:endParaRPr lang="de-DE" altLang="de-DE" dirty="0"/>
          </a:p>
          <a:p>
            <a:r>
              <a:rPr lang="de-DE" altLang="de-DE" dirty="0"/>
              <a:t>Minder- / Mehrausweisung</a:t>
            </a:r>
            <a:br>
              <a:rPr lang="de-DE" altLang="de-DE" dirty="0"/>
            </a:br>
            <a:endParaRPr lang="de-DE" altLang="de-DE" dirty="0"/>
          </a:p>
          <a:p>
            <a:r>
              <a:rPr lang="de-DE" altLang="de-DE" dirty="0"/>
              <a:t>Vollmacht – wichtig (Verfahrensvereinfachung)</a:t>
            </a:r>
          </a:p>
        </p:txBody>
      </p:sp>
      <p:sp>
        <p:nvSpPr>
          <p:cNvPr id="6" name="Fußzeilenplatzhalter 4"/>
          <p:cNvSpPr txBox="1">
            <a:spLocks/>
          </p:cNvSpPr>
          <p:nvPr/>
        </p:nvSpPr>
        <p:spPr bwMode="auto">
          <a:xfrm>
            <a:off x="372344" y="229046"/>
            <a:ext cx="80645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de-DE" altLang="de-DE" sz="2800" b="1" dirty="0" smtClean="0">
                <a:solidFill>
                  <a:srgbClr val="140E63"/>
                </a:solidFill>
                <a:latin typeface="Calibri" pitchFamily="34" charset="0"/>
              </a:rPr>
              <a:t>Vorbereitung zum </a:t>
            </a:r>
          </a:p>
          <a:p>
            <a:pPr eaLnBrk="1" hangingPunct="1"/>
            <a:r>
              <a:rPr lang="de-DE" altLang="de-DE" sz="2800" b="1" dirty="0" smtClean="0">
                <a:solidFill>
                  <a:srgbClr val="140E63"/>
                </a:solidFill>
                <a:latin typeface="Calibri" pitchFamily="34" charset="0"/>
              </a:rPr>
              <a:t>Wunschtermin</a:t>
            </a:r>
          </a:p>
        </p:txBody>
      </p:sp>
    </p:spTree>
    <p:extLst>
      <p:ext uri="{BB962C8B-B14F-4D97-AF65-F5344CB8AC3E}">
        <p14:creationId xmlns:p14="http://schemas.microsoft.com/office/powerpoint/2010/main" val="2657002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996880" y="6356350"/>
            <a:ext cx="2895600" cy="365125"/>
          </a:xfrm>
        </p:spPr>
        <p:txBody>
          <a:bodyPr/>
          <a:lstStyle/>
          <a:p>
            <a:pPr algn="r">
              <a:defRPr/>
            </a:pPr>
            <a:r>
              <a:rPr lang="de-DE" sz="1400" dirty="0" smtClean="0"/>
              <a:t>christian.pasdera@bbv-ls.de</a:t>
            </a:r>
            <a:endParaRPr lang="de-DE" sz="1400" dirty="0"/>
          </a:p>
        </p:txBody>
      </p:sp>
      <p:sp>
        <p:nvSpPr>
          <p:cNvPr id="5" name="Textfeld 4"/>
          <p:cNvSpPr txBox="1">
            <a:spLocks noChangeArrowheads="1"/>
          </p:cNvSpPr>
          <p:nvPr/>
        </p:nvSpPr>
        <p:spPr bwMode="auto">
          <a:xfrm>
            <a:off x="694560" y="2180354"/>
            <a:ext cx="5965672" cy="3120854"/>
          </a:xfrm>
          <a:prstGeom prst="rect">
            <a:avLst/>
          </a:prstGeom>
          <a:extLst/>
        </p:spPr>
        <p:txBody>
          <a:bodyPr lIns="90488" tIns="44450" rIns="90488" bIns="44450"/>
          <a:lstStyle>
            <a:defPPr>
              <a:defRPr lang="de-DE"/>
            </a:defPPr>
            <a:lvl1pPr marL="342900" indent="-342900" eaLnBrk="1" hangingPunct="1">
              <a:spcBef>
                <a:spcPct val="20000"/>
              </a:spcBef>
              <a:buFont typeface="Arial" pitchFamily="34" charset="0"/>
              <a:buChar char="•"/>
              <a:defRPr sz="2400">
                <a:latin typeface="+mn-lt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latin typeface="+mn-lt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latin typeface="+mn-lt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</a:defRPr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</a:defRPr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</a:defRPr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</a:defRPr>
            </a:lvl9pPr>
          </a:lstStyle>
          <a:p>
            <a:r>
              <a:rPr lang="de-DE" altLang="de-DE" dirty="0" smtClean="0"/>
              <a:t>Auszug </a:t>
            </a:r>
            <a:r>
              <a:rPr lang="de-DE" altLang="de-DE" dirty="0"/>
              <a:t>aus dem Flurbereinigungsplan</a:t>
            </a:r>
          </a:p>
          <a:p>
            <a:endParaRPr lang="de-DE" altLang="de-DE" dirty="0"/>
          </a:p>
          <a:p>
            <a:r>
              <a:rPr lang="de-DE" altLang="de-DE" dirty="0" smtClean="0"/>
              <a:t>Vollmacht</a:t>
            </a:r>
            <a:endParaRPr lang="de-DE" altLang="de-DE" dirty="0"/>
          </a:p>
          <a:p>
            <a:endParaRPr lang="de-DE" altLang="de-DE" dirty="0"/>
          </a:p>
          <a:p>
            <a:r>
              <a:rPr lang="de-DE" altLang="de-DE" dirty="0" smtClean="0"/>
              <a:t>Bestandsblatt </a:t>
            </a:r>
            <a:r>
              <a:rPr lang="de-DE" altLang="de-DE" dirty="0"/>
              <a:t>(Einlage) mit </a:t>
            </a:r>
            <a:r>
              <a:rPr lang="de-DE" altLang="de-DE" dirty="0" smtClean="0"/>
              <a:t>DG-Flächen (wenn </a:t>
            </a:r>
            <a:r>
              <a:rPr lang="de-DE" altLang="de-DE" dirty="0"/>
              <a:t>DG-Flächen vorhanden sind)</a:t>
            </a:r>
          </a:p>
          <a:p>
            <a:endParaRPr lang="de-DE" altLang="de-DE" dirty="0"/>
          </a:p>
        </p:txBody>
      </p:sp>
      <p:sp>
        <p:nvSpPr>
          <p:cNvPr id="6" name="Fußzeilenplatzhalter 4"/>
          <p:cNvSpPr txBox="1">
            <a:spLocks/>
          </p:cNvSpPr>
          <p:nvPr/>
        </p:nvSpPr>
        <p:spPr bwMode="auto">
          <a:xfrm>
            <a:off x="372344" y="229046"/>
            <a:ext cx="80645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de-DE" altLang="de-DE" sz="2800" b="1" dirty="0" smtClean="0">
                <a:solidFill>
                  <a:srgbClr val="140E63"/>
                </a:solidFill>
                <a:latin typeface="Calibri" pitchFamily="34" charset="0"/>
              </a:rPr>
              <a:t>Unterlagen zur Ladung</a:t>
            </a:r>
          </a:p>
        </p:txBody>
      </p:sp>
    </p:spTree>
    <p:extLst>
      <p:ext uri="{BB962C8B-B14F-4D97-AF65-F5344CB8AC3E}">
        <p14:creationId xmlns:p14="http://schemas.microsoft.com/office/powerpoint/2010/main" val="38029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996880" y="6356350"/>
            <a:ext cx="2895600" cy="365125"/>
          </a:xfrm>
        </p:spPr>
        <p:txBody>
          <a:bodyPr/>
          <a:lstStyle/>
          <a:p>
            <a:pPr algn="r">
              <a:defRPr/>
            </a:pPr>
            <a:r>
              <a:rPr lang="de-DE" sz="1400" dirty="0" smtClean="0"/>
              <a:t>christian.pasdera@bbv-ls.de</a:t>
            </a:r>
            <a:endParaRPr lang="de-DE" sz="1400" dirty="0"/>
          </a:p>
        </p:txBody>
      </p:sp>
      <p:sp>
        <p:nvSpPr>
          <p:cNvPr id="4" name="Textfeld 6"/>
          <p:cNvSpPr txBox="1">
            <a:spLocks noChangeArrowheads="1"/>
          </p:cNvSpPr>
          <p:nvPr/>
        </p:nvSpPr>
        <p:spPr bwMode="auto">
          <a:xfrm>
            <a:off x="4170917" y="2212975"/>
            <a:ext cx="4032250" cy="152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eaLnBrk="0" hangingPunct="0">
              <a:buChar char="•"/>
              <a:defRPr sz="1200">
                <a:solidFill>
                  <a:srgbClr val="707173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FontTx/>
              <a:buNone/>
            </a:pPr>
            <a:endParaRPr lang="de-DE" altLang="de-DE" sz="1800">
              <a:solidFill>
                <a:schemeClr val="tx1"/>
              </a:solidFill>
            </a:endParaRPr>
          </a:p>
        </p:txBody>
      </p:sp>
      <p:pic>
        <p:nvPicPr>
          <p:cNvPr id="5" name="Picture 4" descr="J:\BZ-OBB\Zusammenlegung\Verfahren\Unteres Labertal\SKMBT_C28014110313450_00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33" b="51456"/>
          <a:stretch>
            <a:fillRect/>
          </a:stretch>
        </p:blipFill>
        <p:spPr bwMode="auto">
          <a:xfrm>
            <a:off x="575229" y="1412776"/>
            <a:ext cx="7762875" cy="4568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ußzeilenplatzhalter 4"/>
          <p:cNvSpPr txBox="1">
            <a:spLocks/>
          </p:cNvSpPr>
          <p:nvPr/>
        </p:nvSpPr>
        <p:spPr bwMode="auto">
          <a:xfrm>
            <a:off x="372344" y="229046"/>
            <a:ext cx="80645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de-DE" altLang="de-DE" sz="2800" b="1" dirty="0" smtClean="0">
                <a:solidFill>
                  <a:srgbClr val="140E63"/>
                </a:solidFill>
                <a:latin typeface="Calibri" pitchFamily="34" charset="0"/>
              </a:rPr>
              <a:t>Auszug aus dem </a:t>
            </a:r>
          </a:p>
          <a:p>
            <a:pPr eaLnBrk="1" hangingPunct="1"/>
            <a:r>
              <a:rPr lang="de-DE" altLang="de-DE" sz="2800" b="1" dirty="0" smtClean="0">
                <a:solidFill>
                  <a:srgbClr val="140E63"/>
                </a:solidFill>
                <a:latin typeface="Calibri" pitchFamily="34" charset="0"/>
              </a:rPr>
              <a:t>Flurbereinigungsplan</a:t>
            </a:r>
          </a:p>
        </p:txBody>
      </p:sp>
    </p:spTree>
    <p:extLst>
      <p:ext uri="{BB962C8B-B14F-4D97-AF65-F5344CB8AC3E}">
        <p14:creationId xmlns:p14="http://schemas.microsoft.com/office/powerpoint/2010/main" val="264519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996880" y="6356350"/>
            <a:ext cx="2895600" cy="365125"/>
          </a:xfrm>
        </p:spPr>
        <p:txBody>
          <a:bodyPr/>
          <a:lstStyle/>
          <a:p>
            <a:pPr algn="r">
              <a:defRPr/>
            </a:pPr>
            <a:r>
              <a:rPr lang="de-DE" sz="1400" dirty="0" smtClean="0"/>
              <a:t>christian.pasdera@bbv-ls.de</a:t>
            </a:r>
            <a:endParaRPr lang="de-DE" sz="1400" dirty="0"/>
          </a:p>
        </p:txBody>
      </p:sp>
      <p:sp>
        <p:nvSpPr>
          <p:cNvPr id="4" name="Textfeld 6"/>
          <p:cNvSpPr txBox="1">
            <a:spLocks noChangeArrowheads="1"/>
          </p:cNvSpPr>
          <p:nvPr/>
        </p:nvSpPr>
        <p:spPr bwMode="auto">
          <a:xfrm>
            <a:off x="4148138" y="2068959"/>
            <a:ext cx="4032250" cy="152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eaLnBrk="0" hangingPunct="0">
              <a:buChar char="•"/>
              <a:defRPr sz="1200">
                <a:solidFill>
                  <a:srgbClr val="707173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FontTx/>
              <a:buNone/>
            </a:pPr>
            <a:endParaRPr lang="de-DE" altLang="de-DE" sz="1800">
              <a:solidFill>
                <a:schemeClr val="tx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275" y="1484784"/>
            <a:ext cx="6610350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Fußzeilenplatzhalter 4"/>
          <p:cNvSpPr txBox="1">
            <a:spLocks/>
          </p:cNvSpPr>
          <p:nvPr/>
        </p:nvSpPr>
        <p:spPr bwMode="auto">
          <a:xfrm>
            <a:off x="372344" y="229046"/>
            <a:ext cx="80645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de-DE" altLang="de-DE" sz="2800" b="1" dirty="0" smtClean="0">
                <a:solidFill>
                  <a:srgbClr val="140E63"/>
                </a:solidFill>
                <a:latin typeface="Calibri" pitchFamily="34" charset="0"/>
              </a:rPr>
              <a:t>Vertretungsvollmacht</a:t>
            </a:r>
          </a:p>
        </p:txBody>
      </p:sp>
      <p:sp>
        <p:nvSpPr>
          <p:cNvPr id="2" name="Rechteck 1"/>
          <p:cNvSpPr/>
          <p:nvPr/>
        </p:nvSpPr>
        <p:spPr>
          <a:xfrm>
            <a:off x="2123728" y="5805264"/>
            <a:ext cx="3672408" cy="252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4644008" y="1700808"/>
            <a:ext cx="2664296" cy="86409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4644008" y="1700806"/>
            <a:ext cx="2664000" cy="864000"/>
          </a:xfrm>
          <a:prstGeom prst="rect">
            <a:avLst/>
          </a:prstGeom>
          <a:solidFill>
            <a:srgbClr val="D9D9D9">
              <a:alpha val="74118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de-DE" sz="600" dirty="0" smtClean="0">
              <a:solidFill>
                <a:srgbClr val="FF0000"/>
              </a:solidFill>
            </a:endParaRPr>
          </a:p>
          <a:p>
            <a:pPr algn="ctr"/>
            <a:r>
              <a:rPr lang="de-DE" sz="1600" dirty="0" smtClean="0">
                <a:solidFill>
                  <a:srgbClr val="FF0000"/>
                </a:solidFill>
              </a:rPr>
              <a:t>wird von </a:t>
            </a:r>
          </a:p>
          <a:p>
            <a:pPr algn="ctr"/>
            <a:r>
              <a:rPr lang="de-DE" sz="1600" dirty="0" smtClean="0">
                <a:solidFill>
                  <a:srgbClr val="FF0000"/>
                </a:solidFill>
              </a:rPr>
              <a:t>BBV LS ausgefüllt</a:t>
            </a:r>
            <a:endParaRPr lang="de-DE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21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996880" y="6356350"/>
            <a:ext cx="2895600" cy="365125"/>
          </a:xfrm>
        </p:spPr>
        <p:txBody>
          <a:bodyPr/>
          <a:lstStyle/>
          <a:p>
            <a:pPr algn="r">
              <a:defRPr/>
            </a:pPr>
            <a:r>
              <a:rPr lang="de-DE" sz="1400" dirty="0" smtClean="0"/>
              <a:t>christian.pasdera@bbv-ls.de</a:t>
            </a:r>
            <a:endParaRPr lang="de-DE" sz="1400" dirty="0"/>
          </a:p>
        </p:txBody>
      </p:sp>
      <p:sp>
        <p:nvSpPr>
          <p:cNvPr id="4" name="Textfeld 6"/>
          <p:cNvSpPr txBox="1">
            <a:spLocks noChangeArrowheads="1"/>
          </p:cNvSpPr>
          <p:nvPr/>
        </p:nvSpPr>
        <p:spPr bwMode="auto">
          <a:xfrm>
            <a:off x="4148138" y="2212975"/>
            <a:ext cx="4032250" cy="152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eaLnBrk="0" hangingPunct="0">
              <a:buChar char="•"/>
              <a:defRPr sz="1200">
                <a:solidFill>
                  <a:srgbClr val="707173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FontTx/>
              <a:buNone/>
            </a:pPr>
            <a:endParaRPr lang="de-DE" altLang="de-DE" sz="1800">
              <a:solidFill>
                <a:schemeClr val="tx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6" t="3962" r="8950" b="2653"/>
          <a:stretch/>
        </p:blipFill>
        <p:spPr bwMode="auto">
          <a:xfrm>
            <a:off x="827584" y="1556792"/>
            <a:ext cx="7744755" cy="45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438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ußzeilenplatzhalter 4"/>
          <p:cNvSpPr txBox="1">
            <a:spLocks/>
          </p:cNvSpPr>
          <p:nvPr/>
        </p:nvSpPr>
        <p:spPr bwMode="auto">
          <a:xfrm>
            <a:off x="395288" y="260350"/>
            <a:ext cx="80645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de-DE" altLang="de-DE" sz="2800" b="1" dirty="0" smtClean="0">
                <a:solidFill>
                  <a:srgbClr val="140E63"/>
                </a:solidFill>
                <a:latin typeface="Calibri" pitchFamily="34" charset="0"/>
              </a:rPr>
              <a:t>Geschäftsbereiche </a:t>
            </a:r>
          </a:p>
          <a:p>
            <a:pPr eaLnBrk="1" hangingPunct="1"/>
            <a:r>
              <a:rPr lang="de-DE" altLang="de-DE" sz="2800" b="1" dirty="0" smtClean="0">
                <a:solidFill>
                  <a:srgbClr val="140E63"/>
                </a:solidFill>
                <a:latin typeface="Calibri" pitchFamily="34" charset="0"/>
              </a:rPr>
              <a:t>BBV LandSiedlung</a:t>
            </a:r>
            <a:endParaRPr lang="de-DE" altLang="de-DE" sz="2800" b="1" dirty="0">
              <a:solidFill>
                <a:srgbClr val="140E63"/>
              </a:solidFill>
              <a:latin typeface="Calibri" pitchFamily="34" charset="0"/>
            </a:endParaRPr>
          </a:p>
          <a:p>
            <a:pPr algn="ctr" eaLnBrk="1" hangingPunct="1"/>
            <a:endParaRPr lang="de-DE" altLang="de-DE" sz="2800" b="1" dirty="0">
              <a:solidFill>
                <a:srgbClr val="140E63"/>
              </a:solidFill>
              <a:latin typeface="Calibri" pitchFamily="34" charset="0"/>
            </a:endParaRPr>
          </a:p>
        </p:txBody>
      </p:sp>
      <p:sp>
        <p:nvSpPr>
          <p:cNvPr id="17411" name="Fußzeilenplatzhalter 4"/>
          <p:cNvSpPr txBox="1">
            <a:spLocks/>
          </p:cNvSpPr>
          <p:nvPr/>
        </p:nvSpPr>
        <p:spPr bwMode="auto">
          <a:xfrm>
            <a:off x="179388" y="1989138"/>
            <a:ext cx="8640762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de-DE" altLang="de-DE" sz="2400" b="1" dirty="0">
              <a:solidFill>
                <a:srgbClr val="140E63"/>
              </a:solidFill>
              <a:latin typeface="Calibri" pitchFamily="34" charset="0"/>
            </a:endParaRPr>
          </a:p>
          <a:p>
            <a:pPr algn="ctr" eaLnBrk="1" hangingPunct="1"/>
            <a:endParaRPr lang="de-DE" altLang="de-DE" sz="2400" b="1" dirty="0">
              <a:solidFill>
                <a:srgbClr val="140E63"/>
              </a:solidFill>
              <a:latin typeface="Calibri" pitchFamily="34" charset="0"/>
            </a:endParaRPr>
          </a:p>
        </p:txBody>
      </p:sp>
      <p:sp>
        <p:nvSpPr>
          <p:cNvPr id="17412" name="Fußzeilenplatzhalter 4"/>
          <p:cNvSpPr txBox="1">
            <a:spLocks/>
          </p:cNvSpPr>
          <p:nvPr/>
        </p:nvSpPr>
        <p:spPr bwMode="auto">
          <a:xfrm>
            <a:off x="611188" y="1716088"/>
            <a:ext cx="8569325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de-DE" altLang="de-DE" sz="2400" b="1">
                <a:solidFill>
                  <a:srgbClr val="140E63"/>
                </a:solidFill>
                <a:latin typeface="Calibri" pitchFamily="34" charset="0"/>
              </a:rPr>
              <a:t>	</a:t>
            </a:r>
          </a:p>
          <a:p>
            <a:pPr eaLnBrk="1" hangingPunct="1"/>
            <a:r>
              <a:rPr lang="de-DE" altLang="de-DE" sz="2400" b="1">
                <a:solidFill>
                  <a:srgbClr val="140E63"/>
                </a:solidFill>
                <a:latin typeface="Calibri" pitchFamily="34" charset="0"/>
              </a:rPr>
              <a:t>	</a:t>
            </a:r>
          </a:p>
          <a:p>
            <a:pPr eaLnBrk="1" hangingPunct="1"/>
            <a:endParaRPr lang="de-DE" altLang="de-DE" sz="2400" b="1">
              <a:solidFill>
                <a:srgbClr val="140E63"/>
              </a:solidFill>
              <a:latin typeface="Calibri" pitchFamily="34" charset="0"/>
            </a:endParaRPr>
          </a:p>
          <a:p>
            <a:pPr eaLnBrk="1" hangingPunct="1"/>
            <a:r>
              <a:rPr lang="de-DE" altLang="de-DE" sz="2400" b="1">
                <a:solidFill>
                  <a:srgbClr val="140E63"/>
                </a:solidFill>
                <a:latin typeface="Calibri" pitchFamily="34" charset="0"/>
              </a:rPr>
              <a:t>	</a:t>
            </a:r>
          </a:p>
          <a:p>
            <a:pPr eaLnBrk="1" hangingPunct="1"/>
            <a:endParaRPr lang="de-DE" altLang="de-DE" sz="2400" b="1">
              <a:solidFill>
                <a:srgbClr val="140E63"/>
              </a:solidFill>
              <a:latin typeface="Calibri" pitchFamily="34" charset="0"/>
            </a:endParaRPr>
          </a:p>
          <a:p>
            <a:pPr eaLnBrk="1" hangingPunct="1"/>
            <a:r>
              <a:rPr lang="de-DE" altLang="de-DE" sz="2400" b="1">
                <a:solidFill>
                  <a:srgbClr val="140E63"/>
                </a:solidFill>
                <a:latin typeface="Calibri" pitchFamily="34" charset="0"/>
              </a:rPr>
              <a:t>	</a:t>
            </a:r>
          </a:p>
          <a:p>
            <a:pPr eaLnBrk="1" hangingPunct="1"/>
            <a:r>
              <a:rPr lang="de-DE" altLang="de-DE" sz="2400" b="1">
                <a:solidFill>
                  <a:srgbClr val="140E63"/>
                </a:solidFill>
                <a:latin typeface="Calibri" pitchFamily="34" charset="0"/>
              </a:rPr>
              <a:t>	</a:t>
            </a: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1079500" y="1484784"/>
            <a:ext cx="763270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FontTx/>
              <a:buNone/>
              <a:defRPr/>
            </a:pPr>
            <a:endParaRPr lang="de-DE" altLang="de-DE" dirty="0">
              <a:solidFill>
                <a:schemeClr val="tx1"/>
              </a:solidFill>
              <a:latin typeface="+mn-lt"/>
            </a:endParaRPr>
          </a:p>
          <a:p>
            <a:pPr>
              <a:defRPr/>
            </a:pPr>
            <a:r>
              <a:rPr lang="de-DE" altLang="de-DE" dirty="0">
                <a:solidFill>
                  <a:schemeClr val="tx1"/>
                </a:solidFill>
                <a:latin typeface="+mn-lt"/>
              </a:rPr>
              <a:t>- Investitionsbetreuung</a:t>
            </a:r>
          </a:p>
          <a:p>
            <a:pPr lvl="1" indent="0">
              <a:defRPr/>
            </a:pPr>
            <a:r>
              <a:rPr lang="de-DE" altLang="de-DE" sz="1400" dirty="0">
                <a:solidFill>
                  <a:schemeClr val="tx1"/>
                </a:solidFill>
                <a:latin typeface="+mn-lt"/>
              </a:rPr>
              <a:t>- Baubetreuung bei einzelbetrieblicher Investitionsförderung (AFP)</a:t>
            </a:r>
          </a:p>
          <a:p>
            <a:pPr lvl="1" indent="0">
              <a:defRPr/>
            </a:pPr>
            <a:r>
              <a:rPr lang="de-DE" altLang="de-DE" sz="1400" dirty="0">
                <a:solidFill>
                  <a:schemeClr val="tx1"/>
                </a:solidFill>
                <a:latin typeface="+mn-lt"/>
              </a:rPr>
              <a:t>- Entwurfsplanung sämtlicher landwirtschaftlicher Gebäude</a:t>
            </a:r>
          </a:p>
          <a:p>
            <a:pPr>
              <a:defRPr/>
            </a:pPr>
            <a:endParaRPr lang="de-DE" altLang="de-DE" sz="1400" dirty="0">
              <a:solidFill>
                <a:schemeClr val="tx1"/>
              </a:solidFill>
              <a:latin typeface="+mn-lt"/>
            </a:endParaRPr>
          </a:p>
          <a:p>
            <a:pPr>
              <a:defRPr/>
            </a:pPr>
            <a:r>
              <a:rPr lang="de-DE" altLang="de-DE" dirty="0">
                <a:solidFill>
                  <a:schemeClr val="tx1"/>
                </a:solidFill>
                <a:latin typeface="+mn-lt"/>
              </a:rPr>
              <a:t>- Flur- und Regionalentwicklung</a:t>
            </a:r>
          </a:p>
          <a:p>
            <a:pPr lvl="1" indent="0">
              <a:defRPr/>
            </a:pPr>
            <a:r>
              <a:rPr lang="de-DE" altLang="de-DE" sz="1400" dirty="0" smtClean="0">
                <a:solidFill>
                  <a:schemeClr val="tx1"/>
                </a:solidFill>
                <a:latin typeface="+mn-lt"/>
              </a:rPr>
              <a:t>- Landtauschverfahren</a:t>
            </a:r>
            <a:r>
              <a:rPr lang="de-DE" altLang="de-DE" sz="1400" dirty="0">
                <a:solidFill>
                  <a:schemeClr val="tx1"/>
                </a:solidFill>
                <a:latin typeface="+mn-lt"/>
              </a:rPr>
              <a:t>, </a:t>
            </a:r>
            <a:r>
              <a:rPr lang="de-DE" altLang="de-DE" sz="1400" dirty="0" smtClean="0">
                <a:solidFill>
                  <a:schemeClr val="tx1"/>
                </a:solidFill>
                <a:latin typeface="+mn-lt"/>
              </a:rPr>
              <a:t>Flurbereinigungsverfahren</a:t>
            </a:r>
            <a:endParaRPr lang="de-DE" altLang="de-DE" sz="1400" dirty="0">
              <a:solidFill>
                <a:schemeClr val="tx1"/>
              </a:solidFill>
              <a:latin typeface="+mn-lt"/>
            </a:endParaRPr>
          </a:p>
          <a:p>
            <a:pPr marL="285750" indent="-285750">
              <a:buFontTx/>
              <a:buChar char="-"/>
              <a:defRPr/>
            </a:pPr>
            <a:endParaRPr lang="de-DE" altLang="de-DE" dirty="0">
              <a:solidFill>
                <a:schemeClr val="tx1"/>
              </a:solidFill>
              <a:latin typeface="+mn-lt"/>
            </a:endParaRPr>
          </a:p>
          <a:p>
            <a:pPr>
              <a:defRPr/>
            </a:pPr>
            <a:r>
              <a:rPr lang="de-DE" altLang="de-DE" dirty="0">
                <a:solidFill>
                  <a:schemeClr val="tx1"/>
                </a:solidFill>
                <a:latin typeface="+mn-lt"/>
              </a:rPr>
              <a:t>- Ländliche Immobilien</a:t>
            </a:r>
          </a:p>
          <a:p>
            <a:pPr lvl="1" indent="0">
              <a:defRPr/>
            </a:pPr>
            <a:r>
              <a:rPr lang="de-DE" altLang="de-DE" sz="1400" dirty="0">
                <a:solidFill>
                  <a:schemeClr val="tx1"/>
                </a:solidFill>
                <a:latin typeface="+mn-lt"/>
              </a:rPr>
              <a:t>- Vermittlung von Land- und Forstwirtschaftlichen Grundstücken, Hofstellen</a:t>
            </a:r>
          </a:p>
          <a:p>
            <a:pPr lvl="1" indent="0">
              <a:defRPr/>
            </a:pPr>
            <a:r>
              <a:rPr lang="de-DE" altLang="de-DE" sz="1400" dirty="0">
                <a:solidFill>
                  <a:schemeClr val="tx1"/>
                </a:solidFill>
                <a:latin typeface="+mn-lt"/>
              </a:rPr>
              <a:t>- Erstellung von Gutachten</a:t>
            </a:r>
          </a:p>
          <a:p>
            <a:pPr>
              <a:defRPr/>
            </a:pPr>
            <a:endParaRPr lang="de-DE" altLang="de-DE" dirty="0">
              <a:solidFill>
                <a:schemeClr val="tx1"/>
              </a:solidFill>
              <a:latin typeface="+mn-lt"/>
            </a:endParaRPr>
          </a:p>
          <a:p>
            <a:pPr>
              <a:defRPr/>
            </a:pPr>
            <a:r>
              <a:rPr lang="de-DE" altLang="de-DE" dirty="0">
                <a:solidFill>
                  <a:schemeClr val="tx1"/>
                </a:solidFill>
                <a:latin typeface="+mn-lt"/>
              </a:rPr>
              <a:t>- Betriebs- und Energieberatung</a:t>
            </a:r>
          </a:p>
          <a:p>
            <a:pPr lvl="1" indent="0">
              <a:defRPr/>
            </a:pPr>
            <a:r>
              <a:rPr lang="de-DE" altLang="de-DE" sz="1400" dirty="0">
                <a:solidFill>
                  <a:schemeClr val="tx1"/>
                </a:solidFill>
                <a:latin typeface="+mn-lt"/>
              </a:rPr>
              <a:t>- Beratung sämtlicher Betriebszweige, insbesondere Erneuerbare Energien, auf Honorarbasis</a:t>
            </a:r>
          </a:p>
          <a:p>
            <a:pPr marL="285750" indent="-285750">
              <a:buFontTx/>
              <a:buChar char="-"/>
              <a:defRPr/>
            </a:pPr>
            <a:endParaRPr lang="de-DE" altLang="de-DE" dirty="0">
              <a:solidFill>
                <a:schemeClr val="tx1"/>
              </a:solidFill>
              <a:latin typeface="+mn-lt"/>
            </a:endParaRPr>
          </a:p>
          <a:p>
            <a:pPr>
              <a:defRPr/>
            </a:pPr>
            <a:r>
              <a:rPr lang="de-DE" altLang="de-DE" dirty="0">
                <a:solidFill>
                  <a:schemeClr val="tx1"/>
                </a:solidFill>
                <a:latin typeface="+mn-lt"/>
              </a:rPr>
              <a:t>- Agrar- und Umweltplanung</a:t>
            </a:r>
          </a:p>
          <a:p>
            <a:pPr lvl="1" indent="0">
              <a:defRPr/>
            </a:pPr>
            <a:r>
              <a:rPr lang="de-DE" altLang="de-DE" sz="1400" dirty="0">
                <a:solidFill>
                  <a:schemeClr val="tx1"/>
                </a:solidFill>
                <a:latin typeface="+mn-lt"/>
              </a:rPr>
              <a:t>- Ökopunkteagentur</a:t>
            </a:r>
          </a:p>
          <a:p>
            <a:pPr lvl="1" indent="0">
              <a:defRPr/>
            </a:pPr>
            <a:r>
              <a:rPr lang="de-DE" altLang="de-DE" sz="1400" dirty="0">
                <a:solidFill>
                  <a:schemeClr val="tx1"/>
                </a:solidFill>
                <a:latin typeface="+mn-lt"/>
              </a:rPr>
              <a:t>- Planung von Ausgleichsflächen</a:t>
            </a:r>
          </a:p>
          <a:p>
            <a:pPr>
              <a:buFontTx/>
              <a:buNone/>
              <a:defRPr/>
            </a:pPr>
            <a:endParaRPr lang="de-DE" altLang="de-DE" dirty="0">
              <a:solidFill>
                <a:schemeClr val="tx1"/>
              </a:solidFill>
              <a:latin typeface="+mn-lt"/>
            </a:endParaRPr>
          </a:p>
          <a:p>
            <a:pPr>
              <a:buFontTx/>
              <a:buNone/>
              <a:defRPr/>
            </a:pPr>
            <a:endParaRPr lang="de-DE" altLang="de-DE" dirty="0">
              <a:solidFill>
                <a:schemeClr val="tx1"/>
              </a:solidFill>
              <a:latin typeface="+mn-lt"/>
            </a:endParaRPr>
          </a:p>
          <a:p>
            <a:pPr>
              <a:defRPr/>
            </a:pPr>
            <a:endParaRPr lang="de-DE" altLang="de-DE" dirty="0">
              <a:solidFill>
                <a:schemeClr val="tx1"/>
              </a:solidFill>
              <a:latin typeface="+mn-lt"/>
            </a:endParaRPr>
          </a:p>
          <a:p>
            <a:pPr>
              <a:defRPr/>
            </a:pPr>
            <a:endParaRPr lang="de-DE" altLang="de-DE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539304" y="1772816"/>
            <a:ext cx="360288" cy="360040"/>
          </a:xfrm>
          <a:prstGeom prst="rect">
            <a:avLst/>
          </a:prstGeom>
          <a:solidFill>
            <a:srgbClr val="EE74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539304" y="2708920"/>
            <a:ext cx="360288" cy="360040"/>
          </a:xfrm>
          <a:prstGeom prst="rect">
            <a:avLst/>
          </a:prstGeom>
          <a:solidFill>
            <a:srgbClr val="0097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539304" y="3573016"/>
            <a:ext cx="360288" cy="360040"/>
          </a:xfrm>
          <a:prstGeom prst="rect">
            <a:avLst/>
          </a:prstGeom>
          <a:solidFill>
            <a:srgbClr val="E31E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/>
          <p:nvPr/>
        </p:nvSpPr>
        <p:spPr>
          <a:xfrm>
            <a:off x="539304" y="4437112"/>
            <a:ext cx="360288" cy="360040"/>
          </a:xfrm>
          <a:prstGeom prst="rect">
            <a:avLst/>
          </a:prstGeom>
          <a:solidFill>
            <a:srgbClr val="1A3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/>
          <p:cNvSpPr/>
          <p:nvPr/>
        </p:nvSpPr>
        <p:spPr>
          <a:xfrm>
            <a:off x="539304" y="5229200"/>
            <a:ext cx="360288" cy="360040"/>
          </a:xfrm>
          <a:prstGeom prst="rect">
            <a:avLst/>
          </a:prstGeom>
          <a:solidFill>
            <a:srgbClr val="FFE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Fußzeilenplatzhalter 3"/>
          <p:cNvSpPr txBox="1">
            <a:spLocks/>
          </p:cNvSpPr>
          <p:nvPr/>
        </p:nvSpPr>
        <p:spPr>
          <a:xfrm>
            <a:off x="5996880" y="6356350"/>
            <a:ext cx="28956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b="0" kern="1200">
                <a:solidFill>
                  <a:srgbClr val="140E63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de-DE" sz="1400" dirty="0" smtClean="0"/>
              <a:t>christian.pasdera@bbv-ls.de</a:t>
            </a:r>
            <a:endParaRPr lang="de-DE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996880" y="6356350"/>
            <a:ext cx="2895600" cy="365125"/>
          </a:xfrm>
        </p:spPr>
        <p:txBody>
          <a:bodyPr/>
          <a:lstStyle/>
          <a:p>
            <a:pPr algn="r">
              <a:defRPr/>
            </a:pPr>
            <a:r>
              <a:rPr lang="de-DE" sz="1400" dirty="0" smtClean="0"/>
              <a:t>christian.pasdera@bbv-ls.de</a:t>
            </a:r>
            <a:endParaRPr lang="de-DE" sz="1400" dirty="0"/>
          </a:p>
        </p:txBody>
      </p:sp>
      <p:sp>
        <p:nvSpPr>
          <p:cNvPr id="6" name="Fußzeilenplatzhalter 4"/>
          <p:cNvSpPr txBox="1">
            <a:spLocks/>
          </p:cNvSpPr>
          <p:nvPr/>
        </p:nvSpPr>
        <p:spPr bwMode="auto">
          <a:xfrm>
            <a:off x="372344" y="229046"/>
            <a:ext cx="80645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de-DE" altLang="de-DE" sz="2800" b="1" dirty="0" smtClean="0">
                <a:solidFill>
                  <a:srgbClr val="140E63"/>
                </a:solidFill>
                <a:latin typeface="Calibri" pitchFamily="34" charset="0"/>
              </a:rPr>
              <a:t>DG-Status </a:t>
            </a:r>
            <a:endParaRPr lang="de-DE" altLang="de-DE" sz="2800" b="1" dirty="0" smtClean="0">
              <a:solidFill>
                <a:srgbClr val="140E63"/>
              </a:solidFill>
              <a:latin typeface="Calibri" pitchFamily="34" charset="0"/>
            </a:endParaRPr>
          </a:p>
          <a:p>
            <a:pPr eaLnBrk="1" hangingPunct="1"/>
            <a:r>
              <a:rPr lang="de-DE" altLang="de-DE" sz="2800" b="1" dirty="0" smtClean="0">
                <a:solidFill>
                  <a:srgbClr val="140E63"/>
                </a:solidFill>
                <a:latin typeface="Calibri" pitchFamily="34" charset="0"/>
              </a:rPr>
              <a:t>(</a:t>
            </a:r>
            <a:r>
              <a:rPr lang="de-DE" altLang="de-DE" sz="2800" b="1" dirty="0" smtClean="0">
                <a:solidFill>
                  <a:srgbClr val="140E63"/>
                </a:solidFill>
                <a:latin typeface="Calibri" pitchFamily="34" charset="0"/>
              </a:rPr>
              <a:t>Dauergrünland)</a:t>
            </a:r>
          </a:p>
        </p:txBody>
      </p:sp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694560" y="2180354"/>
            <a:ext cx="7343574" cy="3120854"/>
          </a:xfrm>
          <a:prstGeom prst="rect">
            <a:avLst/>
          </a:prstGeom>
          <a:extLst/>
        </p:spPr>
        <p:txBody>
          <a:bodyPr lIns="90488" tIns="44450" rIns="90488" bIns="44450"/>
          <a:lstStyle>
            <a:defPPr>
              <a:defRPr lang="de-DE"/>
            </a:defPPr>
            <a:lvl1pPr marL="342900" indent="-342900" eaLnBrk="1" hangingPunct="1">
              <a:spcBef>
                <a:spcPct val="20000"/>
              </a:spcBef>
              <a:buFont typeface="Arial" pitchFamily="34" charset="0"/>
              <a:buChar char="•"/>
              <a:defRPr sz="2400">
                <a:latin typeface="+mn-lt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latin typeface="+mn-lt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latin typeface="+mn-lt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</a:defRPr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</a:defRPr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</a:defRPr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</a:defRPr>
            </a:lvl9pPr>
          </a:lstStyle>
          <a:p>
            <a:r>
              <a:rPr lang="de-DE" altLang="de-DE" dirty="0" smtClean="0"/>
              <a:t>DG- Dauergrünland muss im Verfahren gleich bleiben</a:t>
            </a:r>
            <a:endParaRPr lang="de-DE" altLang="de-DE" dirty="0"/>
          </a:p>
          <a:p>
            <a:endParaRPr lang="de-DE" altLang="de-DE" dirty="0"/>
          </a:p>
          <a:p>
            <a:r>
              <a:rPr lang="de-DE" altLang="de-DE" dirty="0" smtClean="0"/>
              <a:t>Jeder Besitzstand soll sich überlegen, ob die DG-Flächen (</a:t>
            </a:r>
            <a:r>
              <a:rPr lang="de-DE" altLang="de-DE" dirty="0" smtClean="0"/>
              <a:t>Einlage) </a:t>
            </a:r>
            <a:r>
              <a:rPr lang="de-DE" altLang="de-DE" dirty="0" smtClean="0"/>
              <a:t>verlegt werden </a:t>
            </a:r>
            <a:r>
              <a:rPr lang="de-DE" altLang="de-DE" dirty="0" smtClean="0"/>
              <a:t>sollen/können</a:t>
            </a:r>
            <a:endParaRPr lang="de-DE" altLang="de-DE" dirty="0"/>
          </a:p>
          <a:p>
            <a:endParaRPr lang="de-DE" altLang="de-DE" dirty="0"/>
          </a:p>
          <a:p>
            <a:r>
              <a:rPr lang="de-DE" altLang="de-DE" dirty="0" smtClean="0"/>
              <a:t>Verlegung des DG – Status ist in Ausnahmefälle möglich </a:t>
            </a:r>
            <a:endParaRPr lang="de-DE" altLang="de-DE" dirty="0"/>
          </a:p>
          <a:p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17112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996880" y="6356350"/>
            <a:ext cx="2895600" cy="365125"/>
          </a:xfrm>
        </p:spPr>
        <p:txBody>
          <a:bodyPr/>
          <a:lstStyle/>
          <a:p>
            <a:pPr algn="r">
              <a:defRPr/>
            </a:pPr>
            <a:r>
              <a:rPr lang="de-DE" sz="1400" dirty="0" smtClean="0"/>
              <a:t>christian.pasdera@bbv-ls.de</a:t>
            </a:r>
            <a:endParaRPr lang="de-DE" sz="1400" dirty="0"/>
          </a:p>
        </p:txBody>
      </p:sp>
      <p:sp>
        <p:nvSpPr>
          <p:cNvPr id="5" name="Textfeld 2"/>
          <p:cNvSpPr txBox="1">
            <a:spLocks noChangeArrowheads="1"/>
          </p:cNvSpPr>
          <p:nvPr/>
        </p:nvSpPr>
        <p:spPr bwMode="auto">
          <a:xfrm>
            <a:off x="473150" y="2132856"/>
            <a:ext cx="712951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eaLnBrk="0" hangingPunct="0">
              <a:buChar char="•"/>
              <a:defRPr sz="1200">
                <a:solidFill>
                  <a:srgbClr val="707173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FontTx/>
              <a:buNone/>
            </a:pPr>
            <a:r>
              <a:rPr lang="de-DE" altLang="de-DE" sz="2400" dirty="0">
                <a:solidFill>
                  <a:schemeClr val="tx1"/>
                </a:solidFill>
                <a:latin typeface="+mn-lt"/>
              </a:rPr>
              <a:t>Gibt es Notariatsurkunden oder Vereinbarungen</a:t>
            </a:r>
          </a:p>
          <a:p>
            <a:pPr algn="l" eaLnBrk="1" hangingPunct="1">
              <a:buFontTx/>
              <a:buNone/>
            </a:pPr>
            <a:r>
              <a:rPr lang="de-DE" altLang="de-DE" sz="2400" dirty="0">
                <a:solidFill>
                  <a:schemeClr val="tx1"/>
                </a:solidFill>
                <a:latin typeface="+mn-lt"/>
              </a:rPr>
              <a:t>(z. B. Verkauf von Grundstücken an andere Teilnehmer),</a:t>
            </a:r>
          </a:p>
          <a:p>
            <a:pPr algn="l" eaLnBrk="1" hangingPunct="1">
              <a:buFontTx/>
              <a:buNone/>
            </a:pPr>
            <a:r>
              <a:rPr lang="de-DE" altLang="de-DE" sz="2400" dirty="0">
                <a:solidFill>
                  <a:schemeClr val="tx1"/>
                </a:solidFill>
                <a:latin typeface="+mn-lt"/>
              </a:rPr>
              <a:t>die im Neuordnungsverfahren </a:t>
            </a:r>
            <a:r>
              <a:rPr lang="de-DE" altLang="de-DE" sz="2400" dirty="0" err="1" smtClean="0">
                <a:solidFill>
                  <a:schemeClr val="tx1"/>
                </a:solidFill>
                <a:latin typeface="+mn-lt"/>
              </a:rPr>
              <a:t>Burtenbach</a:t>
            </a:r>
            <a:r>
              <a:rPr lang="de-DE" altLang="de-DE" sz="2400" dirty="0" smtClean="0">
                <a:solidFill>
                  <a:schemeClr val="tx1"/>
                </a:solidFill>
                <a:latin typeface="+mn-lt"/>
              </a:rPr>
              <a:t> IV</a:t>
            </a:r>
            <a:endParaRPr lang="de-DE" altLang="de-DE" sz="2400" dirty="0">
              <a:solidFill>
                <a:schemeClr val="tx1"/>
              </a:solidFill>
              <a:latin typeface="+mn-lt"/>
            </a:endParaRPr>
          </a:p>
          <a:p>
            <a:pPr algn="l" eaLnBrk="1" hangingPunct="1">
              <a:buFontTx/>
              <a:buNone/>
            </a:pPr>
            <a:r>
              <a:rPr lang="de-DE" altLang="de-DE" sz="2400" dirty="0" smtClean="0">
                <a:solidFill>
                  <a:schemeClr val="tx1"/>
                </a:solidFill>
                <a:latin typeface="+mn-lt"/>
              </a:rPr>
              <a:t>zu </a:t>
            </a:r>
            <a:r>
              <a:rPr lang="de-DE" altLang="de-DE" sz="2400" dirty="0">
                <a:solidFill>
                  <a:schemeClr val="tx1"/>
                </a:solidFill>
                <a:latin typeface="+mn-lt"/>
              </a:rPr>
              <a:t>berücksichtigen sind ?</a:t>
            </a:r>
          </a:p>
        </p:txBody>
      </p:sp>
      <p:sp>
        <p:nvSpPr>
          <p:cNvPr id="6" name="Fußzeilenplatzhalter 4"/>
          <p:cNvSpPr txBox="1">
            <a:spLocks/>
          </p:cNvSpPr>
          <p:nvPr/>
        </p:nvSpPr>
        <p:spPr bwMode="auto">
          <a:xfrm>
            <a:off x="372344" y="229046"/>
            <a:ext cx="80645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de-DE" altLang="de-DE" sz="2800" b="1" dirty="0" smtClean="0">
                <a:solidFill>
                  <a:srgbClr val="140E63"/>
                </a:solidFill>
                <a:latin typeface="Calibri" pitchFamily="34" charset="0"/>
              </a:rPr>
              <a:t>„Ungeregelte </a:t>
            </a:r>
          </a:p>
          <a:p>
            <a:pPr eaLnBrk="1" hangingPunct="1"/>
            <a:r>
              <a:rPr lang="de-DE" altLang="de-DE" sz="2800" b="1" dirty="0" smtClean="0">
                <a:solidFill>
                  <a:srgbClr val="140E63"/>
                </a:solidFill>
                <a:latin typeface="Calibri" pitchFamily="34" charset="0"/>
              </a:rPr>
              <a:t>Besitzverhältnisse“</a:t>
            </a:r>
          </a:p>
        </p:txBody>
      </p:sp>
    </p:spTree>
    <p:extLst>
      <p:ext uri="{BB962C8B-B14F-4D97-AF65-F5344CB8AC3E}">
        <p14:creationId xmlns:p14="http://schemas.microsoft.com/office/powerpoint/2010/main" val="237299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996880" y="6356350"/>
            <a:ext cx="2895600" cy="365125"/>
          </a:xfrm>
        </p:spPr>
        <p:txBody>
          <a:bodyPr/>
          <a:lstStyle/>
          <a:p>
            <a:pPr algn="r">
              <a:defRPr/>
            </a:pPr>
            <a:r>
              <a:rPr lang="de-DE" sz="1400" dirty="0" smtClean="0"/>
              <a:t>christian.pasdera@bbv-ls.de</a:t>
            </a:r>
            <a:endParaRPr lang="de-DE" sz="1400" dirty="0"/>
          </a:p>
        </p:txBody>
      </p:sp>
      <p:sp>
        <p:nvSpPr>
          <p:cNvPr id="4" name="Rechteck 1"/>
          <p:cNvSpPr>
            <a:spLocks noChangeArrowheads="1"/>
          </p:cNvSpPr>
          <p:nvPr/>
        </p:nvSpPr>
        <p:spPr bwMode="auto">
          <a:xfrm>
            <a:off x="467544" y="1772816"/>
            <a:ext cx="649605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eaLnBrk="0" hangingPunct="0">
              <a:buChar char="•"/>
              <a:defRPr sz="1200">
                <a:solidFill>
                  <a:srgbClr val="707173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lnSpc>
                <a:spcPct val="90000"/>
              </a:lnSpc>
              <a:buFontTx/>
              <a:buNone/>
            </a:pPr>
            <a:r>
              <a:rPr lang="de-DE" altLang="de-DE" sz="240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Falls </a:t>
            </a:r>
            <a:r>
              <a:rPr lang="de-DE" altLang="de-DE" sz="2400" dirty="0">
                <a:solidFill>
                  <a:schemeClr val="tx1"/>
                </a:solidFill>
                <a:latin typeface="+mn-lt"/>
                <a:cs typeface="Times New Roman" pitchFamily="18" charset="0"/>
              </a:rPr>
              <a:t>Sie Miteigentümer an einem Gemeinschafts-recht (z.B. Erbengemeinschaft) sind, welche Flurstücke sind davon betroffen</a:t>
            </a:r>
            <a:r>
              <a:rPr lang="de-DE" altLang="de-DE" sz="240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?</a:t>
            </a:r>
          </a:p>
          <a:p>
            <a:pPr algn="l" eaLnBrk="1" hangingPunct="1">
              <a:lnSpc>
                <a:spcPct val="90000"/>
              </a:lnSpc>
              <a:buFontTx/>
              <a:buNone/>
            </a:pPr>
            <a:endParaRPr lang="de-DE" altLang="de-DE" sz="2400" dirty="0">
              <a:solidFill>
                <a:schemeClr val="tx1"/>
              </a:solidFill>
              <a:latin typeface="+mn-lt"/>
              <a:cs typeface="Times New Roman" pitchFamily="18" charset="0"/>
            </a:endParaRPr>
          </a:p>
          <a:p>
            <a:pPr algn="l" eaLnBrk="1" hangingPunct="1">
              <a:lnSpc>
                <a:spcPct val="90000"/>
              </a:lnSpc>
              <a:buFontTx/>
              <a:buNone/>
            </a:pPr>
            <a:r>
              <a:rPr lang="de-DE" altLang="de-DE" sz="2400" dirty="0">
                <a:solidFill>
                  <a:schemeClr val="tx1"/>
                </a:solidFill>
                <a:latin typeface="+mn-lt"/>
                <a:cs typeface="Times New Roman" pitchFamily="18" charset="0"/>
              </a:rPr>
              <a:t> </a:t>
            </a:r>
          </a:p>
          <a:p>
            <a:pPr algn="l" eaLnBrk="1" hangingPunct="1">
              <a:lnSpc>
                <a:spcPct val="90000"/>
              </a:lnSpc>
              <a:buFontTx/>
              <a:buNone/>
            </a:pPr>
            <a:r>
              <a:rPr lang="de-DE" altLang="de-DE" sz="2400" dirty="0">
                <a:solidFill>
                  <a:schemeClr val="tx1"/>
                </a:solidFill>
                <a:latin typeface="+mn-lt"/>
                <a:cs typeface="Times New Roman" pitchFamily="18" charset="0"/>
              </a:rPr>
              <a:t>Soll das Gemeinschaftsrecht aufgeteilt werden (Zustimmung aller Eigentümer erforderlich)? </a:t>
            </a:r>
            <a:endParaRPr lang="de-DE" altLang="de-DE" sz="2400" dirty="0" smtClean="0">
              <a:solidFill>
                <a:schemeClr val="tx1"/>
              </a:solidFill>
              <a:latin typeface="+mn-lt"/>
              <a:cs typeface="Times New Roman" pitchFamily="18" charset="0"/>
            </a:endParaRPr>
          </a:p>
          <a:p>
            <a:pPr algn="l" eaLnBrk="1" hangingPunct="1">
              <a:lnSpc>
                <a:spcPct val="90000"/>
              </a:lnSpc>
              <a:buFontTx/>
              <a:buNone/>
            </a:pPr>
            <a:endParaRPr lang="de-DE" altLang="de-DE" sz="2400" dirty="0">
              <a:solidFill>
                <a:schemeClr val="tx1"/>
              </a:solidFill>
              <a:latin typeface="+mn-lt"/>
              <a:cs typeface="Times New Roman" pitchFamily="18" charset="0"/>
            </a:endParaRPr>
          </a:p>
          <a:p>
            <a:pPr algn="l" eaLnBrk="1" hangingPunct="1">
              <a:lnSpc>
                <a:spcPct val="90000"/>
              </a:lnSpc>
              <a:buFontTx/>
              <a:buNone/>
            </a:pPr>
            <a:endParaRPr lang="de-DE" altLang="de-DE" sz="2400" dirty="0">
              <a:solidFill>
                <a:schemeClr val="tx1"/>
              </a:solidFill>
              <a:latin typeface="+mn-lt"/>
              <a:cs typeface="Times New Roman" pitchFamily="18" charset="0"/>
            </a:endParaRPr>
          </a:p>
          <a:p>
            <a:pPr algn="l" eaLnBrk="1" hangingPunct="1">
              <a:lnSpc>
                <a:spcPct val="90000"/>
              </a:lnSpc>
              <a:buFontTx/>
              <a:buNone/>
            </a:pPr>
            <a:r>
              <a:rPr lang="de-DE" altLang="de-DE" sz="2400" dirty="0">
                <a:solidFill>
                  <a:schemeClr val="tx1"/>
                </a:solidFill>
                <a:latin typeface="+mn-lt"/>
                <a:cs typeface="Times New Roman" pitchFamily="18" charset="0"/>
              </a:rPr>
              <a:t>Ernennung eines Bevollmächtigten sinnvoll!</a:t>
            </a:r>
          </a:p>
        </p:txBody>
      </p:sp>
      <p:sp>
        <p:nvSpPr>
          <p:cNvPr id="5" name="Fußzeilenplatzhalter 4"/>
          <p:cNvSpPr txBox="1">
            <a:spLocks/>
          </p:cNvSpPr>
          <p:nvPr/>
        </p:nvSpPr>
        <p:spPr bwMode="auto">
          <a:xfrm>
            <a:off x="372344" y="229046"/>
            <a:ext cx="80645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de-DE" altLang="de-DE" sz="2800" b="1" dirty="0" smtClean="0">
                <a:solidFill>
                  <a:srgbClr val="140E63"/>
                </a:solidFill>
                <a:latin typeface="Calibri" pitchFamily="34" charset="0"/>
              </a:rPr>
              <a:t>Gemeinschaftsrechte</a:t>
            </a:r>
          </a:p>
        </p:txBody>
      </p:sp>
    </p:spTree>
    <p:extLst>
      <p:ext uri="{BB962C8B-B14F-4D97-AF65-F5344CB8AC3E}">
        <p14:creationId xmlns:p14="http://schemas.microsoft.com/office/powerpoint/2010/main" val="125650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996880" y="6356350"/>
            <a:ext cx="2895600" cy="365125"/>
          </a:xfrm>
        </p:spPr>
        <p:txBody>
          <a:bodyPr/>
          <a:lstStyle/>
          <a:p>
            <a:pPr algn="r">
              <a:defRPr/>
            </a:pPr>
            <a:r>
              <a:rPr lang="de-DE" sz="1400" dirty="0" smtClean="0"/>
              <a:t>christian.pasdera@bbv-ls.de</a:t>
            </a:r>
            <a:endParaRPr lang="de-DE" sz="14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72344" y="1731342"/>
            <a:ext cx="8376120" cy="3744416"/>
          </a:xfrm>
          <a:prstGeom prst="rect">
            <a:avLst/>
          </a:prstGeom>
        </p:spPr>
        <p:txBody>
          <a:bodyPr lIns="90488" tIns="44450" rIns="90488" bIns="4445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de-DE" altLang="de-DE" sz="2000" dirty="0" smtClean="0">
                <a:cs typeface="Times New Roman" pitchFamily="18" charset="0"/>
              </a:rPr>
              <a:t>Es wird alles </a:t>
            </a:r>
            <a:r>
              <a:rPr lang="de-DE" altLang="de-DE" sz="2000" b="1" dirty="0" smtClean="0">
                <a:solidFill>
                  <a:srgbClr val="FF0000"/>
                </a:solidFill>
                <a:cs typeface="Times New Roman" pitchFamily="18" charset="0"/>
              </a:rPr>
              <a:t>be</a:t>
            </a:r>
            <a:r>
              <a:rPr lang="de-DE" altLang="de-DE" sz="2000" dirty="0" smtClean="0">
                <a:cs typeface="Times New Roman" pitchFamily="18" charset="0"/>
              </a:rPr>
              <a:t>sprochen, aber nichts </a:t>
            </a:r>
            <a:r>
              <a:rPr lang="de-DE" altLang="de-DE" sz="2000" b="1" dirty="0" smtClean="0">
                <a:solidFill>
                  <a:srgbClr val="FF0000"/>
                </a:solidFill>
                <a:cs typeface="Times New Roman" pitchFamily="18" charset="0"/>
              </a:rPr>
              <a:t>ver</a:t>
            </a:r>
            <a:r>
              <a:rPr lang="de-DE" altLang="de-DE" sz="2000" dirty="0" smtClean="0">
                <a:cs typeface="Times New Roman" pitchFamily="18" charset="0"/>
              </a:rPr>
              <a:t>sprochen.</a:t>
            </a:r>
          </a:p>
          <a:p>
            <a:pPr eaLnBrk="1" hangingPunct="1"/>
            <a:r>
              <a:rPr lang="de-DE" altLang="de-DE" sz="2000" dirty="0" smtClean="0">
                <a:cs typeface="Times New Roman" pitchFamily="18" charset="0"/>
              </a:rPr>
              <a:t>Es müssen erst alle Teilnehmer gehört werden.</a:t>
            </a:r>
          </a:p>
          <a:p>
            <a:pPr eaLnBrk="1" hangingPunct="1"/>
            <a:r>
              <a:rPr lang="de-DE" altLang="de-DE" sz="2000" dirty="0" smtClean="0">
                <a:cs typeface="Times New Roman" pitchFamily="18" charset="0"/>
              </a:rPr>
              <a:t>Die zeitliche Reihenfolge der Ladungen hat keinen Einfluss auf die Landabfindung.</a:t>
            </a:r>
          </a:p>
          <a:p>
            <a:pPr eaLnBrk="1" hangingPunct="1"/>
            <a:r>
              <a:rPr lang="de-DE" altLang="de-DE" sz="2000" dirty="0" smtClean="0">
                <a:cs typeface="Times New Roman" pitchFamily="18" charset="0"/>
              </a:rPr>
              <a:t>Eine sachliche Atmosphäre erleichtert die Verhandlung.</a:t>
            </a:r>
          </a:p>
          <a:p>
            <a:pPr eaLnBrk="1" hangingPunct="1"/>
            <a:r>
              <a:rPr lang="de-DE" altLang="de-DE" sz="2000" dirty="0" smtClean="0">
                <a:cs typeface="Times New Roman" pitchFamily="18" charset="0"/>
              </a:rPr>
              <a:t>Beim Wunschtermin werden keine Zusicherungen über die Abfindung gegeben.</a:t>
            </a:r>
          </a:p>
          <a:p>
            <a:pPr eaLnBrk="1" hangingPunct="1"/>
            <a:r>
              <a:rPr lang="de-DE" altLang="de-DE" sz="2000" dirty="0" smtClean="0">
                <a:cs typeface="Times New Roman" pitchFamily="18" charset="0"/>
              </a:rPr>
              <a:t>Eine großzügige Einstellung zur Neuverteilung bringt Vorteile.</a:t>
            </a:r>
          </a:p>
          <a:p>
            <a:pPr eaLnBrk="1" hangingPunct="1"/>
            <a:r>
              <a:rPr lang="de-DE" altLang="de-DE" sz="2000" dirty="0" smtClean="0">
                <a:cs typeface="Times New Roman" pitchFamily="18" charset="0"/>
              </a:rPr>
              <a:t>Beide Ehepartner, Hofnachfolger etc. sollen zum Wunschtermin kommen.</a:t>
            </a:r>
          </a:p>
        </p:txBody>
      </p:sp>
      <p:sp>
        <p:nvSpPr>
          <p:cNvPr id="6" name="Fußzeilenplatzhalter 4"/>
          <p:cNvSpPr txBox="1">
            <a:spLocks/>
          </p:cNvSpPr>
          <p:nvPr/>
        </p:nvSpPr>
        <p:spPr bwMode="auto">
          <a:xfrm>
            <a:off x="372344" y="229046"/>
            <a:ext cx="80645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de-DE" altLang="de-DE" sz="2800" b="1" dirty="0" smtClean="0">
                <a:solidFill>
                  <a:srgbClr val="140E63"/>
                </a:solidFill>
                <a:latin typeface="Calibri" pitchFamily="34" charset="0"/>
              </a:rPr>
              <a:t>Hinweise und Bitten</a:t>
            </a:r>
          </a:p>
        </p:txBody>
      </p:sp>
    </p:spTree>
    <p:extLst>
      <p:ext uri="{BB962C8B-B14F-4D97-AF65-F5344CB8AC3E}">
        <p14:creationId xmlns:p14="http://schemas.microsoft.com/office/powerpoint/2010/main" val="1614325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hteck 2"/>
          <p:cNvSpPr>
            <a:spLocks noChangeArrowheads="1"/>
          </p:cNvSpPr>
          <p:nvPr/>
        </p:nvSpPr>
        <p:spPr bwMode="auto">
          <a:xfrm>
            <a:off x="179512" y="4941167"/>
            <a:ext cx="705643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de-DE" altLang="de-DE" dirty="0" smtClean="0">
                <a:solidFill>
                  <a:srgbClr val="140E63"/>
                </a:solidFill>
                <a:latin typeface="Calibri" pitchFamily="34" charset="0"/>
              </a:rPr>
              <a:t>Christian Pasdera</a:t>
            </a:r>
            <a:endParaRPr lang="de-DE" altLang="de-DE" dirty="0">
              <a:solidFill>
                <a:srgbClr val="140E63"/>
              </a:solidFill>
              <a:latin typeface="Calibri" pitchFamily="34" charset="0"/>
            </a:endParaRPr>
          </a:p>
          <a:p>
            <a:pPr eaLnBrk="1" hangingPunct="1"/>
            <a:r>
              <a:rPr lang="de-DE" altLang="de-DE" dirty="0" smtClean="0">
                <a:solidFill>
                  <a:srgbClr val="140E63"/>
                </a:solidFill>
                <a:latin typeface="Calibri" pitchFamily="34" charset="0"/>
              </a:rPr>
              <a:t>Pröllstraße 20</a:t>
            </a:r>
            <a:endParaRPr lang="de-DE" altLang="de-DE" dirty="0">
              <a:solidFill>
                <a:srgbClr val="140E63"/>
              </a:solidFill>
              <a:latin typeface="Calibri" pitchFamily="34" charset="0"/>
            </a:endParaRPr>
          </a:p>
          <a:p>
            <a:pPr eaLnBrk="1" hangingPunct="1"/>
            <a:r>
              <a:rPr lang="de-DE" altLang="de-DE" dirty="0" smtClean="0">
                <a:solidFill>
                  <a:srgbClr val="140E63"/>
                </a:solidFill>
                <a:latin typeface="Calibri" pitchFamily="34" charset="0"/>
              </a:rPr>
              <a:t>86157 Augsburg</a:t>
            </a:r>
            <a:endParaRPr lang="de-DE" altLang="de-DE" dirty="0">
              <a:solidFill>
                <a:srgbClr val="140E63"/>
              </a:solidFill>
              <a:latin typeface="Calibri" pitchFamily="34" charset="0"/>
            </a:endParaRPr>
          </a:p>
          <a:p>
            <a:pPr eaLnBrk="1" hangingPunct="1"/>
            <a:r>
              <a:rPr lang="de-DE" altLang="de-DE" dirty="0" smtClean="0">
                <a:solidFill>
                  <a:srgbClr val="140E63"/>
                </a:solidFill>
                <a:latin typeface="Calibri" pitchFamily="34" charset="0"/>
              </a:rPr>
              <a:t>Tel: 0821 / 502 </a:t>
            </a:r>
            <a:r>
              <a:rPr lang="de-DE" altLang="de-DE" dirty="0" smtClean="0">
                <a:solidFill>
                  <a:srgbClr val="140E63"/>
                </a:solidFill>
                <a:latin typeface="Calibri" pitchFamily="34" charset="0"/>
              </a:rPr>
              <a:t>228 555</a:t>
            </a:r>
            <a:r>
              <a:rPr lang="de-DE" altLang="de-DE" dirty="0">
                <a:solidFill>
                  <a:srgbClr val="140E63"/>
                </a:solidFill>
                <a:latin typeface="Calibri" pitchFamily="34" charset="0"/>
              </a:rPr>
              <a:t>	</a:t>
            </a:r>
          </a:p>
        </p:txBody>
      </p:sp>
      <p:sp>
        <p:nvSpPr>
          <p:cNvPr id="2" name="Rechteck 1"/>
          <p:cNvSpPr/>
          <p:nvPr/>
        </p:nvSpPr>
        <p:spPr>
          <a:xfrm>
            <a:off x="395536" y="1831464"/>
            <a:ext cx="82089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buFontTx/>
              <a:buNone/>
            </a:pPr>
            <a:r>
              <a:rPr lang="de-DE" altLang="de-DE" sz="2800" b="1" dirty="0">
                <a:solidFill>
                  <a:srgbClr val="140E63"/>
                </a:solidFill>
                <a:latin typeface="Calibri" pitchFamily="34" charset="0"/>
              </a:rPr>
              <a:t>Vielen Dank</a:t>
            </a:r>
          </a:p>
          <a:p>
            <a:pPr algn="ctr" eaLnBrk="1" hangingPunct="1">
              <a:buFontTx/>
              <a:buNone/>
            </a:pPr>
            <a:r>
              <a:rPr lang="de-DE" altLang="de-DE" sz="2800" b="1" dirty="0">
                <a:solidFill>
                  <a:srgbClr val="140E63"/>
                </a:solidFill>
                <a:latin typeface="Calibri" pitchFamily="34" charset="0"/>
              </a:rPr>
              <a:t> für Ihre Aufmerksamkeit ! </a:t>
            </a:r>
          </a:p>
          <a:p>
            <a:pPr algn="ctr" eaLnBrk="1" hangingPunct="1">
              <a:buFontTx/>
              <a:buNone/>
            </a:pPr>
            <a:endParaRPr lang="de-DE" altLang="de-DE" sz="2800" b="1" dirty="0">
              <a:solidFill>
                <a:srgbClr val="140E63"/>
              </a:solidFill>
              <a:latin typeface="Calibri" pitchFamily="34" charset="0"/>
            </a:endParaRPr>
          </a:p>
          <a:p>
            <a:pPr algn="ctr" eaLnBrk="1" hangingPunct="1">
              <a:buFontTx/>
              <a:buNone/>
            </a:pPr>
            <a:r>
              <a:rPr lang="de-DE" altLang="de-DE" sz="2800" b="1" dirty="0">
                <a:solidFill>
                  <a:srgbClr val="140E63"/>
                </a:solidFill>
                <a:latin typeface="Calibri" pitchFamily="34" charset="0"/>
              </a:rPr>
              <a:t>Auf einen weiteren </a:t>
            </a:r>
            <a:r>
              <a:rPr lang="de-DE" altLang="de-DE" sz="2800" b="1" dirty="0" smtClean="0">
                <a:solidFill>
                  <a:srgbClr val="140E63"/>
                </a:solidFill>
                <a:latin typeface="Calibri" pitchFamily="34" charset="0"/>
              </a:rPr>
              <a:t>guten und </a:t>
            </a:r>
            <a:r>
              <a:rPr lang="de-DE" altLang="de-DE" sz="2800" b="1" dirty="0">
                <a:solidFill>
                  <a:srgbClr val="140E63"/>
                </a:solidFill>
                <a:latin typeface="Calibri" pitchFamily="34" charset="0"/>
              </a:rPr>
              <a:t>erfolgreichen</a:t>
            </a:r>
          </a:p>
          <a:p>
            <a:pPr algn="ctr" eaLnBrk="1" hangingPunct="1">
              <a:buFontTx/>
              <a:buNone/>
            </a:pPr>
            <a:r>
              <a:rPr lang="de-DE" altLang="de-DE" sz="2800" b="1" dirty="0">
                <a:solidFill>
                  <a:srgbClr val="140E63"/>
                </a:solidFill>
                <a:latin typeface="Calibri" pitchFamily="34" charset="0"/>
              </a:rPr>
              <a:t>Verlauf der Flurneuordnung</a:t>
            </a:r>
          </a:p>
          <a:p>
            <a:pPr algn="ctr" eaLnBrk="1" hangingPunct="1">
              <a:buFontTx/>
              <a:buNone/>
            </a:pPr>
            <a:r>
              <a:rPr lang="de-DE" altLang="de-DE" sz="2800" b="1" dirty="0">
                <a:solidFill>
                  <a:srgbClr val="140E63"/>
                </a:solidFill>
                <a:latin typeface="Calibri" pitchFamily="34" charset="0"/>
              </a:rPr>
              <a:t>Burtenbach IV</a:t>
            </a:r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4294967295"/>
          </p:nvPr>
        </p:nvSpPr>
        <p:spPr>
          <a:xfrm>
            <a:off x="599688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de-DE" sz="1400" dirty="0" smtClean="0">
                <a:solidFill>
                  <a:srgbClr val="140E63"/>
                </a:solidFill>
              </a:rPr>
              <a:t>christian.pasdera@bbv-ls.de</a:t>
            </a:r>
            <a:endParaRPr lang="de-DE" sz="1400" dirty="0">
              <a:solidFill>
                <a:srgbClr val="140E6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39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ußzeilenplatzhalter 4"/>
          <p:cNvSpPr txBox="1">
            <a:spLocks/>
          </p:cNvSpPr>
          <p:nvPr/>
        </p:nvSpPr>
        <p:spPr bwMode="auto">
          <a:xfrm>
            <a:off x="395288" y="260350"/>
            <a:ext cx="80645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de-DE" altLang="de-DE" sz="2800" b="1" dirty="0">
                <a:solidFill>
                  <a:srgbClr val="140E63"/>
                </a:solidFill>
                <a:latin typeface="Calibri" pitchFamily="34" charset="0"/>
              </a:rPr>
              <a:t>BBV LandSiedlung GmbH</a:t>
            </a:r>
          </a:p>
          <a:p>
            <a:pPr algn="ctr" eaLnBrk="1" hangingPunct="1"/>
            <a:endParaRPr lang="de-DE" altLang="de-DE" sz="2800" b="1" dirty="0">
              <a:solidFill>
                <a:srgbClr val="140E63"/>
              </a:solidFill>
              <a:latin typeface="Calibri" pitchFamily="34" charset="0"/>
            </a:endParaRPr>
          </a:p>
        </p:txBody>
      </p:sp>
      <p:sp>
        <p:nvSpPr>
          <p:cNvPr id="17411" name="Fußzeilenplatzhalter 4"/>
          <p:cNvSpPr txBox="1">
            <a:spLocks/>
          </p:cNvSpPr>
          <p:nvPr/>
        </p:nvSpPr>
        <p:spPr bwMode="auto">
          <a:xfrm>
            <a:off x="179388" y="1989138"/>
            <a:ext cx="8640762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de-DE" altLang="de-DE" sz="2400" b="1">
              <a:solidFill>
                <a:srgbClr val="140E63"/>
              </a:solidFill>
              <a:latin typeface="Calibri" pitchFamily="34" charset="0"/>
            </a:endParaRPr>
          </a:p>
          <a:p>
            <a:pPr algn="ctr" eaLnBrk="1" hangingPunct="1"/>
            <a:endParaRPr lang="de-DE" altLang="de-DE" sz="2400" b="1">
              <a:solidFill>
                <a:srgbClr val="140E63"/>
              </a:solidFill>
              <a:latin typeface="Calibri" pitchFamily="34" charset="0"/>
            </a:endParaRPr>
          </a:p>
        </p:txBody>
      </p:sp>
      <p:sp>
        <p:nvSpPr>
          <p:cNvPr id="17412" name="Fußzeilenplatzhalter 4"/>
          <p:cNvSpPr txBox="1">
            <a:spLocks/>
          </p:cNvSpPr>
          <p:nvPr/>
        </p:nvSpPr>
        <p:spPr bwMode="auto">
          <a:xfrm>
            <a:off x="611188" y="1716088"/>
            <a:ext cx="8569325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de-DE" altLang="de-DE" sz="2400" b="1">
                <a:solidFill>
                  <a:srgbClr val="140E63"/>
                </a:solidFill>
                <a:latin typeface="Calibri" pitchFamily="34" charset="0"/>
              </a:rPr>
              <a:t>	</a:t>
            </a:r>
          </a:p>
          <a:p>
            <a:pPr eaLnBrk="1" hangingPunct="1"/>
            <a:r>
              <a:rPr lang="de-DE" altLang="de-DE" sz="2400" b="1">
                <a:solidFill>
                  <a:srgbClr val="140E63"/>
                </a:solidFill>
                <a:latin typeface="Calibri" pitchFamily="34" charset="0"/>
              </a:rPr>
              <a:t>	</a:t>
            </a:r>
          </a:p>
          <a:p>
            <a:pPr eaLnBrk="1" hangingPunct="1"/>
            <a:endParaRPr lang="de-DE" altLang="de-DE" sz="2400" b="1">
              <a:solidFill>
                <a:srgbClr val="140E63"/>
              </a:solidFill>
              <a:latin typeface="Calibri" pitchFamily="34" charset="0"/>
            </a:endParaRPr>
          </a:p>
          <a:p>
            <a:pPr eaLnBrk="1" hangingPunct="1"/>
            <a:r>
              <a:rPr lang="de-DE" altLang="de-DE" sz="2400" b="1">
                <a:solidFill>
                  <a:srgbClr val="140E63"/>
                </a:solidFill>
                <a:latin typeface="Calibri" pitchFamily="34" charset="0"/>
              </a:rPr>
              <a:t>	</a:t>
            </a:r>
          </a:p>
          <a:p>
            <a:pPr eaLnBrk="1" hangingPunct="1"/>
            <a:endParaRPr lang="de-DE" altLang="de-DE" sz="2400" b="1">
              <a:solidFill>
                <a:srgbClr val="140E63"/>
              </a:solidFill>
              <a:latin typeface="Calibri" pitchFamily="34" charset="0"/>
            </a:endParaRPr>
          </a:p>
          <a:p>
            <a:pPr eaLnBrk="1" hangingPunct="1"/>
            <a:r>
              <a:rPr lang="de-DE" altLang="de-DE" sz="2400" b="1">
                <a:solidFill>
                  <a:srgbClr val="140E63"/>
                </a:solidFill>
                <a:latin typeface="Calibri" pitchFamily="34" charset="0"/>
              </a:rPr>
              <a:t>	</a:t>
            </a:r>
          </a:p>
          <a:p>
            <a:pPr eaLnBrk="1" hangingPunct="1"/>
            <a:r>
              <a:rPr lang="de-DE" altLang="de-DE" sz="2400" b="1">
                <a:solidFill>
                  <a:srgbClr val="140E63"/>
                </a:solidFill>
                <a:latin typeface="Calibri" pitchFamily="34" charset="0"/>
              </a:rPr>
              <a:t>	</a:t>
            </a:r>
          </a:p>
        </p:txBody>
      </p:sp>
      <p:pic>
        <p:nvPicPr>
          <p:cNvPr id="17414" name="Grafik 11" descr="Firmenstandorte_März2013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700213"/>
            <a:ext cx="4068762" cy="41767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ußzeilenplatzhalter 3"/>
          <p:cNvSpPr txBox="1">
            <a:spLocks/>
          </p:cNvSpPr>
          <p:nvPr/>
        </p:nvSpPr>
        <p:spPr>
          <a:xfrm>
            <a:off x="5996880" y="6356350"/>
            <a:ext cx="28956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b="0" kern="1200">
                <a:solidFill>
                  <a:srgbClr val="140E63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de-DE" sz="1400" smtClean="0"/>
              <a:t>christian.pasdera@bbv-ls.de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264911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ußzeilenplatzhalter 4"/>
          <p:cNvSpPr txBox="1">
            <a:spLocks/>
          </p:cNvSpPr>
          <p:nvPr/>
        </p:nvSpPr>
        <p:spPr bwMode="auto">
          <a:xfrm>
            <a:off x="395288" y="260350"/>
            <a:ext cx="80645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endParaRPr lang="de-DE" altLang="de-DE" sz="2400" b="1" dirty="0">
              <a:solidFill>
                <a:srgbClr val="140E63"/>
              </a:solidFill>
              <a:latin typeface="Calibri" pitchFamily="34" charset="0"/>
            </a:endParaRPr>
          </a:p>
        </p:txBody>
      </p:sp>
      <p:sp>
        <p:nvSpPr>
          <p:cNvPr id="18435" name="Fußzeilenplatzhalter 4"/>
          <p:cNvSpPr txBox="1">
            <a:spLocks/>
          </p:cNvSpPr>
          <p:nvPr/>
        </p:nvSpPr>
        <p:spPr bwMode="auto">
          <a:xfrm>
            <a:off x="179388" y="3861048"/>
            <a:ext cx="8640762" cy="237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de-DE" altLang="de-DE" sz="2400" b="1" dirty="0">
              <a:solidFill>
                <a:srgbClr val="140E63"/>
              </a:solidFill>
              <a:latin typeface="Calibri" pitchFamily="34" charset="0"/>
            </a:endParaRPr>
          </a:p>
          <a:p>
            <a:pPr algn="ctr" eaLnBrk="1" hangingPunct="1"/>
            <a:endParaRPr lang="de-DE" altLang="de-DE" sz="2400" b="1" dirty="0">
              <a:solidFill>
                <a:srgbClr val="140E63"/>
              </a:solidFill>
              <a:latin typeface="Calibri" pitchFamily="34" charset="0"/>
            </a:endParaRPr>
          </a:p>
        </p:txBody>
      </p:sp>
      <p:sp>
        <p:nvSpPr>
          <p:cNvPr id="18437" name="Fußzeilenplatzhalter 4"/>
          <p:cNvSpPr txBox="1">
            <a:spLocks/>
          </p:cNvSpPr>
          <p:nvPr/>
        </p:nvSpPr>
        <p:spPr bwMode="auto">
          <a:xfrm>
            <a:off x="222733" y="3131096"/>
            <a:ext cx="8569325" cy="309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eaLnBrk="1" hangingPunct="1">
              <a:buFont typeface="Wingdings" pitchFamily="2" charset="2"/>
              <a:buChar char="§"/>
              <a:defRPr/>
            </a:pPr>
            <a:endParaRPr lang="de-DE" sz="2400" dirty="0" smtClean="0">
              <a:solidFill>
                <a:srgbClr val="140E63"/>
              </a:solidFill>
              <a:latin typeface="Calibri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914400" y="1916832"/>
            <a:ext cx="7185992" cy="3264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 algn="r" eaLnBrk="0" hangingPunct="0">
              <a:buChar char="•"/>
              <a:defRPr sz="1200">
                <a:solidFill>
                  <a:srgbClr val="707173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20000"/>
              </a:spcBef>
              <a:buFont typeface="Wingdings" pitchFamily="2" charset="2"/>
              <a:buChar char="§"/>
            </a:pPr>
            <a:r>
              <a:rPr lang="de-DE" altLang="de-DE" sz="2400" dirty="0">
                <a:solidFill>
                  <a:schemeClr val="tx1"/>
                </a:solidFill>
                <a:latin typeface="+mn-lt"/>
              </a:rPr>
              <a:t>Gesetzliche Grundlage</a:t>
            </a:r>
          </a:p>
          <a:p>
            <a:pPr algn="l" eaLnBrk="1" hangingPunct="1">
              <a:spcBef>
                <a:spcPct val="20000"/>
              </a:spcBef>
              <a:buFont typeface="Wingdings" pitchFamily="2" charset="2"/>
              <a:buChar char="§"/>
            </a:pPr>
            <a:r>
              <a:rPr lang="de-DE" altLang="de-DE" sz="2400" dirty="0">
                <a:solidFill>
                  <a:schemeClr val="tx1"/>
                </a:solidFill>
                <a:latin typeface="+mn-lt"/>
              </a:rPr>
              <a:t>Abfindungsgrundsätze und Fachbegriffe</a:t>
            </a:r>
          </a:p>
          <a:p>
            <a:pPr algn="l" eaLnBrk="1" hangingPunct="1">
              <a:spcBef>
                <a:spcPct val="20000"/>
              </a:spcBef>
              <a:buFont typeface="Wingdings" pitchFamily="2" charset="2"/>
              <a:buChar char="§"/>
            </a:pPr>
            <a:r>
              <a:rPr lang="de-DE" altLang="de-DE" sz="2400" dirty="0">
                <a:solidFill>
                  <a:schemeClr val="tx1"/>
                </a:solidFill>
                <a:latin typeface="+mn-lt"/>
              </a:rPr>
              <a:t>Unterlagen zum Wunschtermin</a:t>
            </a:r>
          </a:p>
          <a:p>
            <a:pPr algn="l" eaLnBrk="1" hangingPunct="1">
              <a:spcBef>
                <a:spcPct val="20000"/>
              </a:spcBef>
              <a:buFont typeface="Wingdings" pitchFamily="2" charset="2"/>
              <a:buChar char="§"/>
            </a:pPr>
            <a:r>
              <a:rPr lang="de-DE" altLang="de-DE" sz="2400" dirty="0">
                <a:solidFill>
                  <a:schemeClr val="tx1"/>
                </a:solidFill>
                <a:latin typeface="+mn-lt"/>
              </a:rPr>
              <a:t>Ablauf der Wunschentgegennahme</a:t>
            </a:r>
          </a:p>
          <a:p>
            <a:pPr algn="l" eaLnBrk="1" hangingPunct="1">
              <a:spcBef>
                <a:spcPct val="20000"/>
              </a:spcBef>
              <a:buFont typeface="Wingdings" pitchFamily="2" charset="2"/>
              <a:buChar char="§"/>
            </a:pPr>
            <a:r>
              <a:rPr lang="de-DE" altLang="de-DE" sz="2400" dirty="0">
                <a:solidFill>
                  <a:schemeClr val="tx1"/>
                </a:solidFill>
                <a:latin typeface="+mn-lt"/>
              </a:rPr>
              <a:t>Vorbereitung zum Wunschtermin</a:t>
            </a:r>
          </a:p>
          <a:p>
            <a:pPr algn="l" eaLnBrk="1" hangingPunct="1">
              <a:spcBef>
                <a:spcPct val="20000"/>
              </a:spcBef>
              <a:buFont typeface="Wingdings" pitchFamily="2" charset="2"/>
              <a:buChar char="§"/>
            </a:pPr>
            <a:r>
              <a:rPr lang="de-DE" altLang="de-DE" sz="2400" dirty="0">
                <a:solidFill>
                  <a:schemeClr val="tx1"/>
                </a:solidFill>
                <a:latin typeface="+mn-lt"/>
              </a:rPr>
              <a:t>Hinweise und Bitten</a:t>
            </a:r>
          </a:p>
        </p:txBody>
      </p:sp>
      <p:sp>
        <p:nvSpPr>
          <p:cNvPr id="8" name="Fußzeilenplatzhalter 4"/>
          <p:cNvSpPr txBox="1">
            <a:spLocks/>
          </p:cNvSpPr>
          <p:nvPr/>
        </p:nvSpPr>
        <p:spPr bwMode="auto">
          <a:xfrm>
            <a:off x="372344" y="229046"/>
            <a:ext cx="80645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de-DE" altLang="de-DE" sz="2800" b="1" dirty="0" smtClean="0">
                <a:solidFill>
                  <a:srgbClr val="140E63"/>
                </a:solidFill>
                <a:latin typeface="Calibri" pitchFamily="34" charset="0"/>
              </a:rPr>
              <a:t>Inhalt der Informationen </a:t>
            </a:r>
          </a:p>
          <a:p>
            <a:pPr eaLnBrk="1" hangingPunct="1"/>
            <a:r>
              <a:rPr lang="de-DE" altLang="de-DE" sz="2800" b="1" dirty="0">
                <a:solidFill>
                  <a:srgbClr val="140E63"/>
                </a:solidFill>
                <a:latin typeface="Calibri" pitchFamily="34" charset="0"/>
              </a:rPr>
              <a:t>z</a:t>
            </a:r>
            <a:r>
              <a:rPr lang="de-DE" altLang="de-DE" sz="2800" b="1" dirty="0" smtClean="0">
                <a:solidFill>
                  <a:srgbClr val="140E63"/>
                </a:solidFill>
                <a:latin typeface="Calibri" pitchFamily="34" charset="0"/>
              </a:rPr>
              <a:t>um Wunschtermin</a:t>
            </a:r>
            <a:endParaRPr lang="de-DE" altLang="de-DE" sz="2800" b="1" dirty="0">
              <a:solidFill>
                <a:srgbClr val="140E63"/>
              </a:solidFill>
              <a:latin typeface="Calibri" pitchFamily="34" charset="0"/>
            </a:endParaRPr>
          </a:p>
          <a:p>
            <a:pPr algn="ctr" eaLnBrk="1" hangingPunct="1"/>
            <a:endParaRPr lang="de-DE" altLang="de-DE" sz="2800" b="1" dirty="0">
              <a:solidFill>
                <a:srgbClr val="140E63"/>
              </a:solidFill>
              <a:latin typeface="Calibri" pitchFamily="34" charset="0"/>
            </a:endParaRPr>
          </a:p>
        </p:txBody>
      </p:sp>
      <p:sp>
        <p:nvSpPr>
          <p:cNvPr id="9" name="Fußzeilenplatzhalter 3"/>
          <p:cNvSpPr txBox="1">
            <a:spLocks/>
          </p:cNvSpPr>
          <p:nvPr/>
        </p:nvSpPr>
        <p:spPr>
          <a:xfrm>
            <a:off x="5996880" y="6356350"/>
            <a:ext cx="28956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b="0" kern="1200">
                <a:solidFill>
                  <a:srgbClr val="140E63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de-DE" sz="1400" smtClean="0"/>
              <a:t>christian.pasdera@bbv-ls.de</a:t>
            </a:r>
            <a:endParaRPr lang="de-DE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kt 9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38329"/>
              </p:ext>
            </p:extLst>
          </p:nvPr>
        </p:nvGraphicFramePr>
        <p:xfrm>
          <a:off x="2374107" y="2420888"/>
          <a:ext cx="3948112" cy="3396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0" name="Clip" r:id="rId3" imgW="3948113" imgH="3971925" progId="MS_ClipArt_Gallery.5">
                  <p:embed/>
                </p:oleObj>
              </mc:Choice>
              <mc:Fallback>
                <p:oleObj name="Clip" r:id="rId3" imgW="3948113" imgH="3971925" progId="MS_ClipArt_Gallery.5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4107" y="2420888"/>
                        <a:ext cx="3948112" cy="33964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Group 4"/>
          <p:cNvGrpSpPr>
            <a:grpSpLocks/>
          </p:cNvGrpSpPr>
          <p:nvPr/>
        </p:nvGrpSpPr>
        <p:grpSpPr bwMode="auto">
          <a:xfrm>
            <a:off x="395288" y="2420888"/>
            <a:ext cx="8353176" cy="3494136"/>
            <a:chOff x="384" y="1248"/>
            <a:chExt cx="4847" cy="2927"/>
          </a:xfrm>
        </p:grpSpPr>
        <p:sp>
          <p:nvSpPr>
            <p:cNvPr id="12" name="Line 5"/>
            <p:cNvSpPr>
              <a:spLocks noChangeShapeType="1"/>
            </p:cNvSpPr>
            <p:nvPr/>
          </p:nvSpPr>
          <p:spPr bwMode="auto">
            <a:xfrm flipV="1">
              <a:off x="384" y="1248"/>
              <a:ext cx="4847" cy="2879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" name="Line 6"/>
            <p:cNvSpPr>
              <a:spLocks noChangeShapeType="1"/>
            </p:cNvSpPr>
            <p:nvPr/>
          </p:nvSpPr>
          <p:spPr bwMode="auto">
            <a:xfrm>
              <a:off x="528" y="1296"/>
              <a:ext cx="4703" cy="2879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5" name="Fußzeilenplatzhalter 4"/>
          <p:cNvSpPr txBox="1">
            <a:spLocks/>
          </p:cNvSpPr>
          <p:nvPr/>
        </p:nvSpPr>
        <p:spPr bwMode="auto">
          <a:xfrm>
            <a:off x="395288" y="260350"/>
            <a:ext cx="80645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de-DE" altLang="de-DE" sz="2800" b="1" dirty="0" smtClean="0">
                <a:solidFill>
                  <a:srgbClr val="140E63"/>
                </a:solidFill>
                <a:latin typeface="Calibri" pitchFamily="34" charset="0"/>
              </a:rPr>
              <a:t>Wunschtermin – </a:t>
            </a:r>
          </a:p>
          <a:p>
            <a:pPr eaLnBrk="1" hangingPunct="1"/>
            <a:r>
              <a:rPr lang="de-DE" altLang="de-DE" sz="2800" b="1" dirty="0" smtClean="0">
                <a:solidFill>
                  <a:srgbClr val="140E63"/>
                </a:solidFill>
                <a:latin typeface="Calibri" pitchFamily="34" charset="0"/>
              </a:rPr>
              <a:t>Was ist das? </a:t>
            </a:r>
            <a:endParaRPr lang="de-DE" altLang="de-DE" sz="2800" b="1" dirty="0">
              <a:solidFill>
                <a:srgbClr val="140E63"/>
              </a:solidFill>
              <a:latin typeface="Calibri" pitchFamily="34" charset="0"/>
            </a:endParaRPr>
          </a:p>
          <a:p>
            <a:pPr algn="ctr" eaLnBrk="1" hangingPunct="1"/>
            <a:endParaRPr lang="de-DE" altLang="de-DE" sz="2800" b="1" dirty="0">
              <a:solidFill>
                <a:srgbClr val="140E63"/>
              </a:solidFill>
              <a:latin typeface="Calibri" pitchFamily="34" charset="0"/>
            </a:endParaRPr>
          </a:p>
        </p:txBody>
      </p:sp>
      <p:sp>
        <p:nvSpPr>
          <p:cNvPr id="8" name="Fußzeilenplatzhalter 3"/>
          <p:cNvSpPr txBox="1">
            <a:spLocks/>
          </p:cNvSpPr>
          <p:nvPr/>
        </p:nvSpPr>
        <p:spPr>
          <a:xfrm>
            <a:off x="5996880" y="6356350"/>
            <a:ext cx="28956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b="0" kern="1200">
                <a:solidFill>
                  <a:srgbClr val="140E63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de-DE" sz="1400" smtClean="0"/>
              <a:t>christian.pasdera@bbv-ls.de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2959592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ußzeilenplatzhalter 4"/>
          <p:cNvSpPr txBox="1">
            <a:spLocks/>
          </p:cNvSpPr>
          <p:nvPr/>
        </p:nvSpPr>
        <p:spPr bwMode="auto">
          <a:xfrm>
            <a:off x="796132" y="260350"/>
            <a:ext cx="80645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endParaRPr lang="de-DE" altLang="de-DE" sz="2400" b="1" dirty="0">
              <a:solidFill>
                <a:srgbClr val="140E63"/>
              </a:solidFill>
              <a:latin typeface="Calibri" pitchFamily="34" charset="0"/>
            </a:endParaRPr>
          </a:p>
        </p:txBody>
      </p:sp>
      <p:sp>
        <p:nvSpPr>
          <p:cNvPr id="19459" name="Fußzeilenplatzhalter 4"/>
          <p:cNvSpPr txBox="1">
            <a:spLocks/>
          </p:cNvSpPr>
          <p:nvPr/>
        </p:nvSpPr>
        <p:spPr bwMode="auto">
          <a:xfrm>
            <a:off x="179388" y="1989138"/>
            <a:ext cx="8640762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de-DE" altLang="de-DE" sz="2400" b="1">
              <a:solidFill>
                <a:srgbClr val="140E63"/>
              </a:solidFill>
              <a:latin typeface="Calibri" pitchFamily="34" charset="0"/>
            </a:endParaRPr>
          </a:p>
          <a:p>
            <a:pPr algn="ctr" eaLnBrk="1" hangingPunct="1"/>
            <a:endParaRPr lang="de-DE" altLang="de-DE" sz="2400" b="1">
              <a:solidFill>
                <a:srgbClr val="140E63"/>
              </a:solidFill>
              <a:latin typeface="Calibri" pitchFamily="34" charset="0"/>
            </a:endParaRPr>
          </a:p>
        </p:txBody>
      </p:sp>
      <p:sp>
        <p:nvSpPr>
          <p:cNvPr id="16388" name="Fußzeilenplatzhalter 4"/>
          <p:cNvSpPr txBox="1">
            <a:spLocks/>
          </p:cNvSpPr>
          <p:nvPr/>
        </p:nvSpPr>
        <p:spPr bwMode="auto">
          <a:xfrm>
            <a:off x="395288" y="2792719"/>
            <a:ext cx="8569325" cy="3528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sz="2400" b="1" dirty="0" smtClean="0">
              <a:solidFill>
                <a:srgbClr val="140E63"/>
              </a:solidFill>
              <a:latin typeface="Calibri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996880" y="6356350"/>
            <a:ext cx="2895600" cy="365125"/>
          </a:xfrm>
        </p:spPr>
        <p:txBody>
          <a:bodyPr/>
          <a:lstStyle/>
          <a:p>
            <a:pPr algn="r">
              <a:defRPr/>
            </a:pPr>
            <a:r>
              <a:rPr lang="de-DE" sz="1400" dirty="0" smtClean="0"/>
              <a:t>christian.pasdera@bbv-ls.de</a:t>
            </a:r>
            <a:endParaRPr lang="de-DE" sz="1400" dirty="0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827088" y="2132856"/>
            <a:ext cx="4616450" cy="128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eaLnBrk="0" hangingPunct="0">
              <a:buChar char="•"/>
              <a:defRPr sz="1200">
                <a:solidFill>
                  <a:srgbClr val="707173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FontTx/>
              <a:buNone/>
            </a:pPr>
            <a:r>
              <a:rPr lang="de-DE" altLang="de-DE" sz="2600" b="1" dirty="0">
                <a:solidFill>
                  <a:schemeClr val="tx1"/>
                </a:solidFill>
                <a:latin typeface="+mn-lt"/>
              </a:rPr>
              <a:t>§ 57 des </a:t>
            </a:r>
          </a:p>
          <a:p>
            <a:pPr algn="l" eaLnBrk="1" hangingPunct="1">
              <a:buFontTx/>
              <a:buNone/>
            </a:pPr>
            <a:r>
              <a:rPr lang="de-DE" altLang="de-DE" sz="2600" b="1" dirty="0">
                <a:solidFill>
                  <a:schemeClr val="tx1"/>
                </a:solidFill>
                <a:latin typeface="+mn-lt"/>
              </a:rPr>
              <a:t>Flurbereinigungsgesetzes (FlurbG)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827088" y="3501107"/>
            <a:ext cx="403225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eaLnBrk="0" hangingPunct="0">
              <a:buChar char="•"/>
              <a:defRPr sz="1200">
                <a:solidFill>
                  <a:srgbClr val="707173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buFontTx/>
              <a:buNone/>
            </a:pPr>
            <a:r>
              <a:rPr lang="de-DE" altLang="de-DE" sz="2500" dirty="0">
                <a:solidFill>
                  <a:schemeClr val="tx1"/>
                </a:solidFill>
                <a:latin typeface="+mn-lt"/>
              </a:rPr>
              <a:t>Vor der Aufstellung des </a:t>
            </a:r>
          </a:p>
          <a:p>
            <a:pPr algn="l">
              <a:buFontTx/>
              <a:buNone/>
            </a:pPr>
            <a:r>
              <a:rPr lang="de-DE" altLang="de-DE" sz="2500" dirty="0" smtClean="0">
                <a:solidFill>
                  <a:schemeClr val="tx1"/>
                </a:solidFill>
                <a:latin typeface="+mn-lt"/>
              </a:rPr>
              <a:t>Flurbereinigungsplanes </a:t>
            </a:r>
            <a:r>
              <a:rPr lang="de-DE" altLang="de-DE" sz="2500" dirty="0">
                <a:solidFill>
                  <a:schemeClr val="tx1"/>
                </a:solidFill>
                <a:latin typeface="+mn-lt"/>
              </a:rPr>
              <a:t>sind die Teilnehmer über ihre Wünsche für die Abfindung zu hören.</a:t>
            </a:r>
          </a:p>
        </p:txBody>
      </p:sp>
      <p:graphicFrame>
        <p:nvGraphicFramePr>
          <p:cNvPr id="2" name="Objekt 1">
            <a:hlinkClick r:id="" action="ppaction://ole?verb=0"/>
          </p:cNvPr>
          <p:cNvGraphicFramePr>
            <a:graphicFrameLocks/>
          </p:cNvGraphicFramePr>
          <p:nvPr/>
        </p:nvGraphicFramePr>
        <p:xfrm>
          <a:off x="5076825" y="4005263"/>
          <a:ext cx="3813175" cy="189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7" name="Clip" r:id="rId4" imgW="3813175" imgH="1892300" progId="MS_ClipArt_Gallery.5">
                  <p:embed/>
                </p:oleObj>
              </mc:Choice>
              <mc:Fallback>
                <p:oleObj name="Clip" r:id="rId4" imgW="3813175" imgH="1892300" progId="MS_ClipArt_Gallery.5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4005263"/>
                        <a:ext cx="3813175" cy="189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Fußzeilenplatzhalter 4"/>
          <p:cNvSpPr txBox="1">
            <a:spLocks/>
          </p:cNvSpPr>
          <p:nvPr/>
        </p:nvSpPr>
        <p:spPr bwMode="auto">
          <a:xfrm>
            <a:off x="395288" y="260350"/>
            <a:ext cx="80645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de-DE" altLang="de-DE" sz="2800" b="1" dirty="0" smtClean="0">
                <a:solidFill>
                  <a:srgbClr val="140E63"/>
                </a:solidFill>
                <a:latin typeface="Calibri" pitchFamily="34" charset="0"/>
              </a:rPr>
              <a:t>Wunschtermin – </a:t>
            </a:r>
          </a:p>
          <a:p>
            <a:pPr eaLnBrk="1" hangingPunct="1"/>
            <a:r>
              <a:rPr lang="de-DE" altLang="de-DE" sz="2800" b="1" dirty="0" smtClean="0">
                <a:solidFill>
                  <a:srgbClr val="140E63"/>
                </a:solidFill>
                <a:latin typeface="Calibri" pitchFamily="34" charset="0"/>
              </a:rPr>
              <a:t>Was ist das? </a:t>
            </a:r>
            <a:endParaRPr lang="de-DE" altLang="de-DE" sz="2800" b="1" dirty="0">
              <a:solidFill>
                <a:srgbClr val="140E63"/>
              </a:solidFill>
              <a:latin typeface="Calibri" pitchFamily="34" charset="0"/>
            </a:endParaRPr>
          </a:p>
          <a:p>
            <a:pPr algn="ctr" eaLnBrk="1" hangingPunct="1"/>
            <a:endParaRPr lang="de-DE" altLang="de-DE" sz="2800" b="1" dirty="0">
              <a:solidFill>
                <a:srgbClr val="140E63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385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996880" y="6356350"/>
            <a:ext cx="2895600" cy="365125"/>
          </a:xfrm>
        </p:spPr>
        <p:txBody>
          <a:bodyPr/>
          <a:lstStyle/>
          <a:p>
            <a:pPr algn="r">
              <a:defRPr/>
            </a:pPr>
            <a:r>
              <a:rPr lang="de-DE" sz="1400" dirty="0" smtClean="0"/>
              <a:t>christian.pasdera@bbv-ls.de</a:t>
            </a:r>
            <a:endParaRPr lang="de-DE" sz="14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13818" y="1916832"/>
            <a:ext cx="7923026" cy="3524994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de-DE" altLang="de-DE" sz="2400" dirty="0" smtClean="0"/>
              <a:t>§ 87 FlurbG – Abfindung mit Land</a:t>
            </a:r>
          </a:p>
          <a:p>
            <a:pPr eaLnBrk="1" hangingPunct="1">
              <a:lnSpc>
                <a:spcPct val="90000"/>
              </a:lnSpc>
            </a:pPr>
            <a:endParaRPr lang="de-DE" altLang="de-DE" sz="800" dirty="0" smtClean="0"/>
          </a:p>
          <a:p>
            <a:pPr eaLnBrk="1" hangingPunct="1">
              <a:lnSpc>
                <a:spcPct val="90000"/>
              </a:lnSpc>
            </a:pPr>
            <a:r>
              <a:rPr lang="de-DE" altLang="de-DE" sz="2400" dirty="0" smtClean="0"/>
              <a:t>Nutzungsart, Beschaffenheit, Bodengüte und Entfernung sollen den alten Grundstücken entsprechen</a:t>
            </a:r>
          </a:p>
          <a:p>
            <a:pPr eaLnBrk="1" hangingPunct="1">
              <a:lnSpc>
                <a:spcPct val="90000"/>
              </a:lnSpc>
            </a:pPr>
            <a:endParaRPr lang="de-DE" altLang="de-DE" sz="800" dirty="0" smtClean="0"/>
          </a:p>
          <a:p>
            <a:pPr eaLnBrk="1" hangingPunct="1">
              <a:lnSpc>
                <a:spcPct val="90000"/>
              </a:lnSpc>
            </a:pPr>
            <a:r>
              <a:rPr lang="de-DE" altLang="de-DE" sz="2400" dirty="0" smtClean="0"/>
              <a:t>Möglichst große Grundstücke</a:t>
            </a:r>
          </a:p>
          <a:p>
            <a:pPr eaLnBrk="1" hangingPunct="1">
              <a:lnSpc>
                <a:spcPct val="90000"/>
              </a:lnSpc>
            </a:pPr>
            <a:endParaRPr lang="de-DE" altLang="de-DE" sz="800" dirty="0" smtClean="0"/>
          </a:p>
          <a:p>
            <a:pPr eaLnBrk="1" hangingPunct="1">
              <a:lnSpc>
                <a:spcPct val="90000"/>
              </a:lnSpc>
            </a:pPr>
            <a:r>
              <a:rPr lang="de-DE" altLang="de-DE" sz="2400" dirty="0" smtClean="0"/>
              <a:t>Erschließung durch Zuwegung muss gesichert sein</a:t>
            </a:r>
          </a:p>
          <a:p>
            <a:pPr eaLnBrk="1" hangingPunct="1">
              <a:lnSpc>
                <a:spcPct val="90000"/>
              </a:lnSpc>
            </a:pPr>
            <a:endParaRPr lang="de-DE" altLang="de-DE" sz="800" dirty="0" smtClean="0"/>
          </a:p>
          <a:p>
            <a:pPr eaLnBrk="1" hangingPunct="1">
              <a:lnSpc>
                <a:spcPct val="90000"/>
              </a:lnSpc>
            </a:pPr>
            <a:r>
              <a:rPr lang="de-DE" altLang="de-DE" sz="2400" dirty="0" smtClean="0"/>
              <a:t>Änderung der Struktur eines Betriebes nur mit dessen Zustimmung </a:t>
            </a:r>
          </a:p>
        </p:txBody>
      </p:sp>
      <p:sp>
        <p:nvSpPr>
          <p:cNvPr id="6" name="Fußzeilenplatzhalter 4"/>
          <p:cNvSpPr txBox="1">
            <a:spLocks/>
          </p:cNvSpPr>
          <p:nvPr/>
        </p:nvSpPr>
        <p:spPr bwMode="auto">
          <a:xfrm>
            <a:off x="372344" y="229046"/>
            <a:ext cx="80645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de-DE" altLang="de-DE" sz="2800" b="1" dirty="0" smtClean="0">
                <a:solidFill>
                  <a:srgbClr val="140E63"/>
                </a:solidFill>
                <a:latin typeface="Calibri" pitchFamily="34" charset="0"/>
              </a:rPr>
              <a:t>Abfindungsgrundsätze </a:t>
            </a:r>
            <a:endParaRPr lang="de-DE" altLang="de-DE" sz="2800" b="1" dirty="0">
              <a:solidFill>
                <a:srgbClr val="140E63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56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996880" y="6356350"/>
            <a:ext cx="2895600" cy="365125"/>
          </a:xfrm>
        </p:spPr>
        <p:txBody>
          <a:bodyPr/>
          <a:lstStyle/>
          <a:p>
            <a:pPr algn="r">
              <a:defRPr/>
            </a:pPr>
            <a:r>
              <a:rPr lang="de-DE" sz="1400" dirty="0" smtClean="0"/>
              <a:t>christian.pasdera@bbv-ls.de</a:t>
            </a:r>
            <a:endParaRPr lang="de-DE" sz="14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92064" y="1844824"/>
            <a:ext cx="8044780" cy="35988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defPPr>
              <a:defRPr lang="de-DE"/>
            </a:defPPr>
            <a:lvl1pPr marL="342900" indent="-342900" eaLnBrk="1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2400">
                <a:latin typeface="+mn-lt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latin typeface="+mn-lt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latin typeface="+mn-lt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</a:defRPr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</a:defRPr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</a:defRPr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</a:defRPr>
            </a:lvl9pPr>
          </a:lstStyle>
          <a:p>
            <a:r>
              <a:rPr lang="de-DE" altLang="de-DE" dirty="0"/>
              <a:t>Haus- und Hofgrundstücke sind laut Gesetz besonders geschützt</a:t>
            </a:r>
          </a:p>
          <a:p>
            <a:endParaRPr lang="de-DE" altLang="de-DE" dirty="0"/>
          </a:p>
          <a:p>
            <a:r>
              <a:rPr lang="de-DE" altLang="de-DE" dirty="0"/>
              <a:t>Betriebswirtschaftliche Verhältnisse aller Teilnehmer sind gegeneinander abzuwägen</a:t>
            </a:r>
          </a:p>
          <a:p>
            <a:endParaRPr lang="de-DE" altLang="de-DE" dirty="0"/>
          </a:p>
          <a:p>
            <a:r>
              <a:rPr lang="de-DE" altLang="de-DE" dirty="0"/>
              <a:t>ein Teilnehmer kann mit seiner Zustimmung statt in Land auch in Geld (ganz oder teilweise) abgefunden werden</a:t>
            </a:r>
          </a:p>
        </p:txBody>
      </p:sp>
      <p:sp>
        <p:nvSpPr>
          <p:cNvPr id="6" name="Fußzeilenplatzhalter 4"/>
          <p:cNvSpPr txBox="1">
            <a:spLocks/>
          </p:cNvSpPr>
          <p:nvPr/>
        </p:nvSpPr>
        <p:spPr bwMode="auto">
          <a:xfrm>
            <a:off x="372344" y="229046"/>
            <a:ext cx="80645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de-DE" altLang="de-DE" sz="2800" b="1" dirty="0" smtClean="0">
                <a:solidFill>
                  <a:srgbClr val="140E63"/>
                </a:solidFill>
                <a:latin typeface="Calibri" pitchFamily="34" charset="0"/>
              </a:rPr>
              <a:t>Abfindungsgrundsätze</a:t>
            </a:r>
            <a:endParaRPr lang="de-DE" altLang="de-DE" sz="2800" b="1" dirty="0">
              <a:solidFill>
                <a:srgbClr val="140E63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748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996880" y="6356350"/>
            <a:ext cx="2895600" cy="365125"/>
          </a:xfrm>
        </p:spPr>
        <p:txBody>
          <a:bodyPr/>
          <a:lstStyle/>
          <a:p>
            <a:pPr algn="r">
              <a:defRPr/>
            </a:pPr>
            <a:r>
              <a:rPr lang="de-DE" sz="1400" dirty="0" smtClean="0"/>
              <a:t>christian.pasdera@bbv-ls.de</a:t>
            </a:r>
            <a:endParaRPr lang="de-DE" sz="14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67544" y="1700808"/>
            <a:ext cx="6336308" cy="3816350"/>
          </a:xfrm>
          <a:prstGeom prst="rect">
            <a:avLst/>
          </a:prstGeom>
        </p:spPr>
        <p:txBody>
          <a:bodyPr lIns="90488" tIns="44450" rIns="90488" bIns="4445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de-DE" altLang="de-DE" sz="2400" dirty="0" smtClean="0">
                <a:solidFill>
                  <a:srgbClr val="FF0000"/>
                </a:solidFill>
              </a:rPr>
              <a:t>Gewanne</a:t>
            </a:r>
          </a:p>
          <a:p>
            <a:pPr eaLnBrk="1" hangingPunct="1"/>
            <a:r>
              <a:rPr lang="de-DE" altLang="de-DE" sz="2400" dirty="0" smtClean="0"/>
              <a:t>Flurstücksnummer</a:t>
            </a:r>
            <a:endParaRPr lang="de-DE" altLang="de-DE" sz="2400" dirty="0" smtClean="0"/>
          </a:p>
          <a:p>
            <a:pPr eaLnBrk="1" hangingPunct="1"/>
            <a:r>
              <a:rPr lang="de-DE" alt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Wertzahl</a:t>
            </a:r>
          </a:p>
          <a:p>
            <a:pPr eaLnBrk="1" hangingPunct="1"/>
            <a:r>
              <a:rPr lang="de-DE" altLang="de-DE" sz="2400" dirty="0" smtClean="0"/>
              <a:t>Wertverhältniszahl</a:t>
            </a:r>
          </a:p>
          <a:p>
            <a:pPr eaLnBrk="1" hangingPunct="1"/>
            <a:r>
              <a:rPr lang="de-DE" altLang="de-DE" sz="2400" dirty="0" smtClean="0"/>
              <a:t>Einlagewert</a:t>
            </a:r>
          </a:p>
          <a:p>
            <a:pPr eaLnBrk="1" hangingPunct="1"/>
            <a:r>
              <a:rPr lang="de-DE" altLang="de-DE" sz="2400" dirty="0" smtClean="0"/>
              <a:t>Forderung = Einlage</a:t>
            </a:r>
          </a:p>
          <a:p>
            <a:pPr eaLnBrk="1" hangingPunct="1"/>
            <a:r>
              <a:rPr lang="de-DE" altLang="de-DE" sz="2400" dirty="0" smtClean="0"/>
              <a:t>Flächenmehrung/Flächenminderung </a:t>
            </a:r>
          </a:p>
          <a:p>
            <a:pPr eaLnBrk="1" hangingPunct="1"/>
            <a:r>
              <a:rPr lang="de-DE" altLang="de-DE" sz="2400" dirty="0" smtClean="0"/>
              <a:t>Flurbereinigungsplan </a:t>
            </a:r>
            <a:endParaRPr lang="de-DE" altLang="de-DE" sz="2400" dirty="0" smtClean="0">
              <a:hlinkClick r:id="rId2" action="ppaction://hlinksldjump"/>
            </a:endParaRPr>
          </a:p>
          <a:p>
            <a:pPr marL="0" indent="0" eaLnBrk="1" hangingPunct="1">
              <a:buNone/>
            </a:pPr>
            <a:endParaRPr lang="de-DE" altLang="de-DE" sz="2400" dirty="0" smtClean="0">
              <a:hlinkClick r:id="rId2" action="ppaction://hlinksldjump"/>
            </a:endParaRPr>
          </a:p>
        </p:txBody>
      </p:sp>
      <p:sp>
        <p:nvSpPr>
          <p:cNvPr id="6" name="Fußzeilenplatzhalter 4"/>
          <p:cNvSpPr txBox="1">
            <a:spLocks/>
          </p:cNvSpPr>
          <p:nvPr/>
        </p:nvSpPr>
        <p:spPr bwMode="auto">
          <a:xfrm>
            <a:off x="372344" y="229046"/>
            <a:ext cx="80645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de-DE" altLang="de-DE" sz="2800" b="1" dirty="0" smtClean="0">
                <a:solidFill>
                  <a:srgbClr val="140E63"/>
                </a:solidFill>
                <a:latin typeface="Calibri" pitchFamily="34" charset="0"/>
              </a:rPr>
              <a:t>Erläuterung von </a:t>
            </a:r>
          </a:p>
          <a:p>
            <a:pPr eaLnBrk="1" hangingPunct="1"/>
            <a:r>
              <a:rPr lang="de-DE" altLang="de-DE" sz="2800" b="1" dirty="0" smtClean="0">
                <a:solidFill>
                  <a:srgbClr val="140E63"/>
                </a:solidFill>
                <a:latin typeface="Calibri" pitchFamily="34" charset="0"/>
              </a:rPr>
              <a:t>Fachbegriffen</a:t>
            </a:r>
            <a:endParaRPr lang="de-DE" altLang="de-DE" sz="2800" b="1" dirty="0">
              <a:solidFill>
                <a:srgbClr val="140E63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14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6_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6.xml><?xml version="1.0" encoding="utf-8"?>
<a:theme xmlns:a="http://schemas.openxmlformats.org/drawingml/2006/main" name="7_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8_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617</Words>
  <Application>Microsoft Office PowerPoint</Application>
  <PresentationFormat>Bildschirmpräsentation (4:3)</PresentationFormat>
  <Paragraphs>217</Paragraphs>
  <Slides>24</Slides>
  <Notes>6</Notes>
  <HiddenSlides>0</HiddenSlides>
  <MMClips>0</MMClips>
  <ScaleCrop>false</ScaleCrop>
  <HeadingPairs>
    <vt:vector size="6" baseType="variant">
      <vt:variant>
        <vt:lpstr>Design</vt:lpstr>
      </vt:variant>
      <vt:variant>
        <vt:i4>7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24</vt:i4>
      </vt:variant>
    </vt:vector>
  </HeadingPairs>
  <TitlesOfParts>
    <vt:vector size="32" baseType="lpstr">
      <vt:lpstr>4_Larissa-Design</vt:lpstr>
      <vt:lpstr>5_Larissa-Design</vt:lpstr>
      <vt:lpstr>1_Larissa-Design</vt:lpstr>
      <vt:lpstr>2_Larissa-Design</vt:lpstr>
      <vt:lpstr>6_Larissa-Design</vt:lpstr>
      <vt:lpstr>7_Larissa-Design</vt:lpstr>
      <vt:lpstr>8_Larissa-Design</vt:lpstr>
      <vt:lpstr>Clip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Bayerischer Bauernverband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Reitmeier</dc:creator>
  <cp:lastModifiedBy>BBV LandSiedlung GmbH</cp:lastModifiedBy>
  <cp:revision>397</cp:revision>
  <cp:lastPrinted>2016-10-25T12:11:18Z</cp:lastPrinted>
  <dcterms:created xsi:type="dcterms:W3CDTF">2010-07-30T12:12:48Z</dcterms:created>
  <dcterms:modified xsi:type="dcterms:W3CDTF">2018-01-31T10:23:33Z</dcterms:modified>
</cp:coreProperties>
</file>