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handoutMasterIdLst>
    <p:handoutMasterId r:id="rId3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9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B7"/>
    <a:srgbClr val="339933"/>
    <a:srgbClr val="CC3300"/>
    <a:srgbClr val="008ECD"/>
    <a:srgbClr val="4B4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2822E-C7B6-4578-9E7E-4F4B20CB5EF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EC68A5-FC63-4D78-B1AE-E806ADF74876}">
      <dgm:prSet phldrT="[Text]"/>
      <dgm:spPr>
        <a:solidFill>
          <a:srgbClr val="FCD8B7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Wert eines Grundstücks</a:t>
          </a:r>
          <a:endParaRPr lang="de-DE" dirty="0">
            <a:solidFill>
              <a:schemeClr val="tx1"/>
            </a:solidFill>
          </a:endParaRPr>
        </a:p>
      </dgm:t>
    </dgm:pt>
    <dgm:pt modelId="{A59D3CEA-1FC7-4649-8490-AB719A1166AA}" type="parTrans" cxnId="{5AC96A2C-64FD-43BD-8063-6A7537CA6E05}">
      <dgm:prSet/>
      <dgm:spPr/>
      <dgm:t>
        <a:bodyPr/>
        <a:lstStyle/>
        <a:p>
          <a:endParaRPr lang="de-DE"/>
        </a:p>
      </dgm:t>
    </dgm:pt>
    <dgm:pt modelId="{72582785-32EF-4B5A-898B-CC8D5C42C863}" type="sibTrans" cxnId="{5AC96A2C-64FD-43BD-8063-6A7537CA6E05}">
      <dgm:prSet/>
      <dgm:spPr/>
      <dgm:t>
        <a:bodyPr/>
        <a:lstStyle/>
        <a:p>
          <a:endParaRPr lang="de-DE"/>
        </a:p>
      </dgm:t>
    </dgm:pt>
    <dgm:pt modelId="{17D8E2AF-8603-4727-83EE-753EADD0D8FB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Richtungsmäßige</a:t>
          </a:r>
        </a:p>
        <a:p>
          <a:r>
            <a:rPr lang="de-DE" sz="1400" dirty="0" smtClean="0">
              <a:solidFill>
                <a:schemeClr val="tx1"/>
              </a:solidFill>
            </a:rPr>
            <a:t>Lage</a:t>
          </a:r>
          <a:endParaRPr lang="de-DE" sz="1400" dirty="0">
            <a:solidFill>
              <a:schemeClr val="tx1"/>
            </a:solidFill>
          </a:endParaRPr>
        </a:p>
      </dgm:t>
    </dgm:pt>
    <dgm:pt modelId="{E02E3A68-BC08-46E9-A8F6-8D796679F407}" type="parTrans" cxnId="{E446A64D-B952-4049-978A-EE32194B4CC4}">
      <dgm:prSet/>
      <dgm:spPr/>
      <dgm:t>
        <a:bodyPr/>
        <a:lstStyle/>
        <a:p>
          <a:endParaRPr lang="de-DE"/>
        </a:p>
      </dgm:t>
    </dgm:pt>
    <dgm:pt modelId="{97818571-BE7E-477C-93B4-2769C531AE62}" type="sibTrans" cxnId="{E446A64D-B952-4049-978A-EE32194B4CC4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88E8C437-F276-4348-A77E-0C2FBEDE24C0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Bodennutzung</a:t>
          </a:r>
          <a:endParaRPr lang="de-DE" sz="1400" dirty="0">
            <a:solidFill>
              <a:schemeClr val="tx1"/>
            </a:solidFill>
          </a:endParaRPr>
        </a:p>
      </dgm:t>
    </dgm:pt>
    <dgm:pt modelId="{AAB3F2A4-55E9-40D5-8964-7AC6E7EAA852}" type="parTrans" cxnId="{606FC3F6-BFF6-44AA-911B-3E4723A281AA}">
      <dgm:prSet/>
      <dgm:spPr/>
      <dgm:t>
        <a:bodyPr/>
        <a:lstStyle/>
        <a:p>
          <a:endParaRPr lang="de-DE"/>
        </a:p>
      </dgm:t>
    </dgm:pt>
    <dgm:pt modelId="{9D7774A6-B625-438F-844B-284A44703E69}" type="sibTrans" cxnId="{606FC3F6-BFF6-44AA-911B-3E4723A281AA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62227997-E5E7-42AD-A321-83E258E22BC8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Kleinklima</a:t>
          </a:r>
          <a:endParaRPr lang="de-DE" sz="1400" dirty="0">
            <a:solidFill>
              <a:schemeClr val="tx1"/>
            </a:solidFill>
          </a:endParaRPr>
        </a:p>
      </dgm:t>
    </dgm:pt>
    <dgm:pt modelId="{6B849D9E-9FD0-4219-8141-1F8C6119F095}" type="parTrans" cxnId="{0096238A-DA1A-4E50-8902-6BD7CA413A35}">
      <dgm:prSet/>
      <dgm:spPr/>
      <dgm:t>
        <a:bodyPr/>
        <a:lstStyle/>
        <a:p>
          <a:endParaRPr lang="de-DE"/>
        </a:p>
      </dgm:t>
    </dgm:pt>
    <dgm:pt modelId="{2D2D6FBD-19CA-4E97-BDCA-1667E9BE5A5B}" type="sibTrans" cxnId="{0096238A-DA1A-4E50-8902-6BD7CA413A35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A78E2D5F-7B07-4F6E-958D-438E31A5ADAE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Geologische</a:t>
          </a:r>
        </a:p>
        <a:p>
          <a:r>
            <a:rPr lang="de-DE" sz="1400" dirty="0" smtClean="0">
              <a:solidFill>
                <a:schemeClr val="tx1"/>
              </a:solidFill>
            </a:rPr>
            <a:t>Ausgangssituation</a:t>
          </a:r>
          <a:endParaRPr lang="de-DE" sz="1400" dirty="0">
            <a:solidFill>
              <a:schemeClr val="tx1"/>
            </a:solidFill>
          </a:endParaRPr>
        </a:p>
      </dgm:t>
    </dgm:pt>
    <dgm:pt modelId="{57639D89-DEA3-470B-93A2-B4347D87D33C}" type="parTrans" cxnId="{A77FFF21-7825-403E-B683-9D7D95673F11}">
      <dgm:prSet/>
      <dgm:spPr/>
      <dgm:t>
        <a:bodyPr/>
        <a:lstStyle/>
        <a:p>
          <a:endParaRPr lang="de-DE"/>
        </a:p>
      </dgm:t>
    </dgm:pt>
    <dgm:pt modelId="{45AF2C8A-FDBB-4A2D-9AA3-59B5C520587B}" type="sibTrans" cxnId="{A77FFF21-7825-403E-B683-9D7D95673F11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6157EBDC-E3A2-41F6-9707-BB4A7568891F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Leitungen</a:t>
          </a:r>
          <a:endParaRPr lang="de-DE" sz="1400" dirty="0">
            <a:solidFill>
              <a:schemeClr val="tx1"/>
            </a:solidFill>
          </a:endParaRPr>
        </a:p>
      </dgm:t>
    </dgm:pt>
    <dgm:pt modelId="{B3D4A2B4-98C0-49C0-9AB8-88988D4D7E4A}" type="parTrans" cxnId="{58511D21-E8FD-4E5C-8ADA-301BA66DB5AD}">
      <dgm:prSet/>
      <dgm:spPr/>
      <dgm:t>
        <a:bodyPr/>
        <a:lstStyle/>
        <a:p>
          <a:endParaRPr lang="de-DE"/>
        </a:p>
      </dgm:t>
    </dgm:pt>
    <dgm:pt modelId="{E7537ECB-994A-4729-81C6-2DFC2770891E}" type="sibTrans" cxnId="{58511D21-E8FD-4E5C-8ADA-301BA66DB5AD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CD6C5C68-0542-4E41-A3A1-9707CE4F4406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Bodenart</a:t>
          </a:r>
          <a:endParaRPr lang="de-DE" sz="1400" dirty="0">
            <a:solidFill>
              <a:schemeClr val="tx1"/>
            </a:solidFill>
          </a:endParaRPr>
        </a:p>
      </dgm:t>
    </dgm:pt>
    <dgm:pt modelId="{A230D961-57FE-4360-A927-F281B5627BDB}" type="parTrans" cxnId="{16E8F91B-E6B6-4E09-B68F-BAC9B8B4ADE2}">
      <dgm:prSet/>
      <dgm:spPr/>
      <dgm:t>
        <a:bodyPr/>
        <a:lstStyle/>
        <a:p>
          <a:endParaRPr lang="de-DE"/>
        </a:p>
      </dgm:t>
    </dgm:pt>
    <dgm:pt modelId="{3071CF44-A615-401F-AB5B-64B08234D59A}" type="sibTrans" cxnId="{16E8F91B-E6B6-4E09-B68F-BAC9B8B4ADE2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19150C28-D068-4490-9F20-CE0377CF42BC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Humus</a:t>
          </a:r>
          <a:endParaRPr lang="de-DE" sz="1400" dirty="0">
            <a:solidFill>
              <a:schemeClr val="tx1"/>
            </a:solidFill>
          </a:endParaRPr>
        </a:p>
      </dgm:t>
    </dgm:pt>
    <dgm:pt modelId="{554078A7-4AA6-4B80-80D6-9B299C791F58}" type="parTrans" cxnId="{01F6FCAF-CD69-4E62-A392-8065912ECA9D}">
      <dgm:prSet/>
      <dgm:spPr/>
      <dgm:t>
        <a:bodyPr/>
        <a:lstStyle/>
        <a:p>
          <a:endParaRPr lang="de-DE"/>
        </a:p>
      </dgm:t>
    </dgm:pt>
    <dgm:pt modelId="{58525ACF-A11E-43E9-B39F-82F522980F0A}" type="sibTrans" cxnId="{01F6FCAF-CD69-4E62-A392-8065912ECA9D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9D33F9EA-0488-438B-8FA7-6A45192F5FB7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Wasserhaushalt</a:t>
          </a:r>
          <a:endParaRPr lang="de-DE" sz="1400" dirty="0">
            <a:solidFill>
              <a:schemeClr val="tx1"/>
            </a:solidFill>
          </a:endParaRPr>
        </a:p>
      </dgm:t>
    </dgm:pt>
    <dgm:pt modelId="{7FCAA520-5714-4428-9C8A-3D9D28AEEA8F}" type="parTrans" cxnId="{2BBA8C0E-1CAD-4B52-9264-1A3612E078D9}">
      <dgm:prSet/>
      <dgm:spPr/>
      <dgm:t>
        <a:bodyPr/>
        <a:lstStyle/>
        <a:p>
          <a:endParaRPr lang="de-DE"/>
        </a:p>
      </dgm:t>
    </dgm:pt>
    <dgm:pt modelId="{00307B2F-5374-4637-B211-7BE67FC9607D}" type="sibTrans" cxnId="{2BBA8C0E-1CAD-4B52-9264-1A3612E078D9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36CBC334-356C-456C-8FE3-718584E350F4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Rechtliche</a:t>
          </a:r>
        </a:p>
        <a:p>
          <a:r>
            <a:rPr lang="de-DE" sz="1400" dirty="0" smtClean="0">
              <a:solidFill>
                <a:schemeClr val="tx1"/>
              </a:solidFill>
            </a:rPr>
            <a:t>Belastungen</a:t>
          </a:r>
          <a:endParaRPr lang="de-DE" sz="1400" dirty="0">
            <a:solidFill>
              <a:schemeClr val="tx1"/>
            </a:solidFill>
          </a:endParaRPr>
        </a:p>
      </dgm:t>
    </dgm:pt>
    <dgm:pt modelId="{CCA6596B-27C2-404D-8E19-640FD0714B97}" type="parTrans" cxnId="{677FE301-DCC5-44EE-BAC9-4F93B1E6861A}">
      <dgm:prSet/>
      <dgm:spPr/>
      <dgm:t>
        <a:bodyPr/>
        <a:lstStyle/>
        <a:p>
          <a:endParaRPr lang="de-DE"/>
        </a:p>
      </dgm:t>
    </dgm:pt>
    <dgm:pt modelId="{BA4D096F-C416-4709-B2C5-5043287BEDAD}" type="sibTrans" cxnId="{677FE301-DCC5-44EE-BAC9-4F93B1E6861A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11FFEDDE-52A5-409A-B409-AEF473D121E6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Höhenlage</a:t>
          </a:r>
          <a:endParaRPr lang="de-DE" sz="1400" dirty="0">
            <a:solidFill>
              <a:schemeClr val="tx1"/>
            </a:solidFill>
          </a:endParaRPr>
        </a:p>
      </dgm:t>
    </dgm:pt>
    <dgm:pt modelId="{2F23DD1F-2F5D-4F2B-A381-59F2056E8524}" type="parTrans" cxnId="{999E521D-DACD-4437-8BDD-EEDA538BD752}">
      <dgm:prSet/>
      <dgm:spPr/>
      <dgm:t>
        <a:bodyPr/>
        <a:lstStyle/>
        <a:p>
          <a:endParaRPr lang="de-DE"/>
        </a:p>
      </dgm:t>
    </dgm:pt>
    <dgm:pt modelId="{9D53DBB2-8FC7-4283-8EA7-9564E564DD7C}" type="sibTrans" cxnId="{999E521D-DACD-4437-8BDD-EEDA538BD752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12F8A415-5D10-47CC-98CC-697D3F56EB74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Geländeneigung</a:t>
          </a:r>
          <a:endParaRPr lang="de-DE" sz="1400" dirty="0">
            <a:solidFill>
              <a:schemeClr val="tx1"/>
            </a:solidFill>
          </a:endParaRPr>
        </a:p>
      </dgm:t>
    </dgm:pt>
    <dgm:pt modelId="{6A6EBF46-0BC5-47FC-9615-FF0D8582C434}" type="parTrans" cxnId="{671BA308-EA7A-492F-AC6E-7B8FE5426691}">
      <dgm:prSet/>
      <dgm:spPr/>
      <dgm:t>
        <a:bodyPr/>
        <a:lstStyle/>
        <a:p>
          <a:endParaRPr lang="de-DE"/>
        </a:p>
      </dgm:t>
    </dgm:pt>
    <dgm:pt modelId="{15ED9384-4692-493D-A0E7-29D93B4D0CE7}" type="sibTrans" cxnId="{671BA308-EA7A-492F-AC6E-7B8FE5426691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1FDA79CD-99E4-498E-B4D6-7B36DA753DDE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Niederschläge</a:t>
          </a:r>
          <a:endParaRPr lang="de-DE" sz="1400" dirty="0">
            <a:solidFill>
              <a:schemeClr val="tx1"/>
            </a:solidFill>
          </a:endParaRPr>
        </a:p>
      </dgm:t>
    </dgm:pt>
    <dgm:pt modelId="{1911E948-E872-4E38-AA5A-4F69FE3810F1}" type="parTrans" cxnId="{53CEB874-347C-4FF5-A373-CA045368D627}">
      <dgm:prSet/>
      <dgm:spPr/>
      <dgm:t>
        <a:bodyPr/>
        <a:lstStyle/>
        <a:p>
          <a:endParaRPr lang="de-DE"/>
        </a:p>
      </dgm:t>
    </dgm:pt>
    <dgm:pt modelId="{B2614EEF-AA18-4C4C-B589-B4D89D69157D}" type="sibTrans" cxnId="{53CEB874-347C-4FF5-A373-CA045368D627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6E6F65CA-31FB-4C18-9CBE-CD7F36688308}">
      <dgm:prSet phldrT="[Text]" custT="1"/>
      <dgm:spPr>
        <a:solidFill>
          <a:srgbClr val="FCD8B7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Temperatur</a:t>
          </a:r>
          <a:endParaRPr lang="de-DE" sz="1400" dirty="0">
            <a:solidFill>
              <a:schemeClr val="tx1"/>
            </a:solidFill>
          </a:endParaRPr>
        </a:p>
      </dgm:t>
    </dgm:pt>
    <dgm:pt modelId="{4507AC48-9501-49B8-8D06-E80F7184A873}" type="parTrans" cxnId="{C45FE99A-0ACC-4C01-A3F1-AC28379A839D}">
      <dgm:prSet/>
      <dgm:spPr/>
      <dgm:t>
        <a:bodyPr/>
        <a:lstStyle/>
        <a:p>
          <a:endParaRPr lang="de-DE"/>
        </a:p>
      </dgm:t>
    </dgm:pt>
    <dgm:pt modelId="{5DC48BEB-6AFB-4BD9-905F-5DA19505BB77}" type="sibTrans" cxnId="{C45FE99A-0ACC-4C01-A3F1-AC28379A839D}">
      <dgm:prSet/>
      <dgm:spPr>
        <a:solidFill>
          <a:srgbClr val="FCD8B7"/>
        </a:solidFill>
      </dgm:spPr>
      <dgm:t>
        <a:bodyPr/>
        <a:lstStyle/>
        <a:p>
          <a:endParaRPr lang="de-DE"/>
        </a:p>
      </dgm:t>
    </dgm:pt>
    <dgm:pt modelId="{A905FD72-0449-42B9-9B67-B57952DE8F54}" type="pres">
      <dgm:prSet presAssocID="{1662822E-C7B6-4578-9E7E-4F4B20CB5E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224BA3B-C108-4B6F-850E-57C1101FEE85}" type="pres">
      <dgm:prSet presAssocID="{9DEC68A5-FC63-4D78-B1AE-E806ADF74876}" presName="centerShape" presStyleLbl="node0" presStyleIdx="0" presStyleCnt="1" custScaleX="389357" custScaleY="274841"/>
      <dgm:spPr/>
      <dgm:t>
        <a:bodyPr/>
        <a:lstStyle/>
        <a:p>
          <a:endParaRPr lang="de-DE"/>
        </a:p>
      </dgm:t>
    </dgm:pt>
    <dgm:pt modelId="{4F7A481D-AA30-4169-AB1E-4A3D537EA668}" type="pres">
      <dgm:prSet presAssocID="{17D8E2AF-8603-4727-83EE-753EADD0D8FB}" presName="node" presStyleLbl="node1" presStyleIdx="0" presStyleCnt="13" custScaleX="334840" custScaleY="119436" custRadScaleRad="89997" custRadScaleInc="-390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D437D9-302C-439A-9C2F-83C833B765EC}" type="pres">
      <dgm:prSet presAssocID="{17D8E2AF-8603-4727-83EE-753EADD0D8FB}" presName="dummy" presStyleCnt="0"/>
      <dgm:spPr/>
    </dgm:pt>
    <dgm:pt modelId="{31987AB7-EABE-4095-BD0F-160C1059D132}" type="pres">
      <dgm:prSet presAssocID="{97818571-BE7E-477C-93B4-2769C531AE62}" presName="sibTrans" presStyleLbl="sibTrans2D1" presStyleIdx="0" presStyleCnt="13"/>
      <dgm:spPr/>
      <dgm:t>
        <a:bodyPr/>
        <a:lstStyle/>
        <a:p>
          <a:endParaRPr lang="de-DE"/>
        </a:p>
      </dgm:t>
    </dgm:pt>
    <dgm:pt modelId="{7F8F25C0-A1D4-48F1-9491-5071CA876767}" type="pres">
      <dgm:prSet presAssocID="{88E8C437-F276-4348-A77E-0C2FBEDE24C0}" presName="node" presStyleLbl="node1" presStyleIdx="1" presStyleCnt="13" custScaleX="332969" custScaleY="83716" custRadScaleRad="139767" custRadScaleInc="2456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0FD1AF-3A7C-4CFE-A350-B16AC2DB53C5}" type="pres">
      <dgm:prSet presAssocID="{88E8C437-F276-4348-A77E-0C2FBEDE24C0}" presName="dummy" presStyleCnt="0"/>
      <dgm:spPr/>
    </dgm:pt>
    <dgm:pt modelId="{1868627F-E293-46C8-8A09-EA1EE709DF97}" type="pres">
      <dgm:prSet presAssocID="{9D7774A6-B625-438F-844B-284A44703E69}" presName="sibTrans" presStyleLbl="sibTrans2D1" presStyleIdx="1" presStyleCnt="13"/>
      <dgm:spPr/>
      <dgm:t>
        <a:bodyPr/>
        <a:lstStyle/>
        <a:p>
          <a:endParaRPr lang="de-DE"/>
        </a:p>
      </dgm:t>
    </dgm:pt>
    <dgm:pt modelId="{AC2BBA71-D29F-42DC-A35F-545783787EA1}" type="pres">
      <dgm:prSet presAssocID="{6E6F65CA-31FB-4C18-9CBE-CD7F36688308}" presName="node" presStyleLbl="node1" presStyleIdx="2" presStyleCnt="13" custScaleX="215171" custScaleY="83716" custRadScaleRad="127526" custRadScaleInc="1056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428F93-4B62-444C-A12A-478B165B2DD3}" type="pres">
      <dgm:prSet presAssocID="{6E6F65CA-31FB-4C18-9CBE-CD7F36688308}" presName="dummy" presStyleCnt="0"/>
      <dgm:spPr/>
    </dgm:pt>
    <dgm:pt modelId="{A30C7AF8-5EF9-4BBB-8DA7-2BC78C0D5EF8}" type="pres">
      <dgm:prSet presAssocID="{5DC48BEB-6AFB-4BD9-905F-5DA19505BB77}" presName="sibTrans" presStyleLbl="sibTrans2D1" presStyleIdx="2" presStyleCnt="13"/>
      <dgm:spPr/>
      <dgm:t>
        <a:bodyPr/>
        <a:lstStyle/>
        <a:p>
          <a:endParaRPr lang="de-DE"/>
        </a:p>
      </dgm:t>
    </dgm:pt>
    <dgm:pt modelId="{F9639E70-2536-4799-9E45-14629862EB26}" type="pres">
      <dgm:prSet presAssocID="{62227997-E5E7-42AD-A321-83E258E22BC8}" presName="node" presStyleLbl="node1" presStyleIdx="3" presStyleCnt="13" custScaleX="226147" custScaleY="83716" custRadScaleRad="124640" custRadScaleInc="135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9B9EC4-727E-43A1-B3EE-8192FA3B9856}" type="pres">
      <dgm:prSet presAssocID="{62227997-E5E7-42AD-A321-83E258E22BC8}" presName="dummy" presStyleCnt="0"/>
      <dgm:spPr/>
    </dgm:pt>
    <dgm:pt modelId="{E325CC5E-C7D4-4533-A85A-51D7A7671E36}" type="pres">
      <dgm:prSet presAssocID="{2D2D6FBD-19CA-4E97-BDCA-1667E9BE5A5B}" presName="sibTrans" presStyleLbl="sibTrans2D1" presStyleIdx="3" presStyleCnt="13"/>
      <dgm:spPr/>
      <dgm:t>
        <a:bodyPr/>
        <a:lstStyle/>
        <a:p>
          <a:endParaRPr lang="de-DE"/>
        </a:p>
      </dgm:t>
    </dgm:pt>
    <dgm:pt modelId="{B1CE0E66-43C1-4374-9C9B-D5E670B9BAC4}" type="pres">
      <dgm:prSet presAssocID="{A78E2D5F-7B07-4F6E-958D-438E31A5ADAE}" presName="node" presStyleLbl="node1" presStyleIdx="4" presStyleCnt="13" custScaleX="340014" custScaleY="119436" custRadScaleRad="129462" custRadScaleInc="-141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3A550A-074F-48F7-91BE-87B7625BE65D}" type="pres">
      <dgm:prSet presAssocID="{A78E2D5F-7B07-4F6E-958D-438E31A5ADAE}" presName="dummy" presStyleCnt="0"/>
      <dgm:spPr/>
    </dgm:pt>
    <dgm:pt modelId="{E49E71B9-3E72-42CF-9205-6CC9481BB33C}" type="pres">
      <dgm:prSet presAssocID="{45AF2C8A-FDBB-4A2D-9AA3-59B5C520587B}" presName="sibTrans" presStyleLbl="sibTrans2D1" presStyleIdx="4" presStyleCnt="13"/>
      <dgm:spPr/>
      <dgm:t>
        <a:bodyPr/>
        <a:lstStyle/>
        <a:p>
          <a:endParaRPr lang="de-DE"/>
        </a:p>
      </dgm:t>
    </dgm:pt>
    <dgm:pt modelId="{784A3728-09BD-4FC4-80BA-D5A81ACB8803}" type="pres">
      <dgm:prSet presAssocID="{6157EBDC-E3A2-41F6-9707-BB4A7568891F}" presName="node" presStyleLbl="node1" presStyleIdx="5" presStyleCnt="13" custScaleX="252805" custScaleY="83716" custRadScaleRad="125192" custRadScaleInc="-64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433510-FFB8-4B3B-8AE7-C0F51C1DB9AA}" type="pres">
      <dgm:prSet presAssocID="{6157EBDC-E3A2-41F6-9707-BB4A7568891F}" presName="dummy" presStyleCnt="0"/>
      <dgm:spPr/>
    </dgm:pt>
    <dgm:pt modelId="{ECE7CB41-196F-4D36-B95A-22FAAC0E9C34}" type="pres">
      <dgm:prSet presAssocID="{E7537ECB-994A-4729-81C6-2DFC2770891E}" presName="sibTrans" presStyleLbl="sibTrans2D1" presStyleIdx="5" presStyleCnt="13"/>
      <dgm:spPr/>
      <dgm:t>
        <a:bodyPr/>
        <a:lstStyle/>
        <a:p>
          <a:endParaRPr lang="de-DE"/>
        </a:p>
      </dgm:t>
    </dgm:pt>
    <dgm:pt modelId="{770BC981-72ED-4BD2-B89A-B7ABCDF29800}" type="pres">
      <dgm:prSet presAssocID="{CD6C5C68-0542-4E41-A3A1-9707CE4F4406}" presName="node" presStyleLbl="node1" presStyleIdx="6" presStyleCnt="13" custScaleX="201138" custScaleY="83716" custRadScaleRad="97969" custRadScaleInc="82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BFDB71-67C8-4594-A683-7362E7E34EE2}" type="pres">
      <dgm:prSet presAssocID="{CD6C5C68-0542-4E41-A3A1-9707CE4F4406}" presName="dummy" presStyleCnt="0"/>
      <dgm:spPr/>
    </dgm:pt>
    <dgm:pt modelId="{DDEBA78B-8612-4FB4-9CAD-E6055AC19939}" type="pres">
      <dgm:prSet presAssocID="{3071CF44-A615-401F-AB5B-64B08234D59A}" presName="sibTrans" presStyleLbl="sibTrans2D1" presStyleIdx="6" presStyleCnt="13"/>
      <dgm:spPr/>
      <dgm:t>
        <a:bodyPr/>
        <a:lstStyle/>
        <a:p>
          <a:endParaRPr lang="de-DE"/>
        </a:p>
      </dgm:t>
    </dgm:pt>
    <dgm:pt modelId="{D614C3C2-8E38-4347-AB50-E802616F9534}" type="pres">
      <dgm:prSet presAssocID="{19150C28-D068-4490-9F20-CE0377CF42BC}" presName="node" presStyleLbl="node1" presStyleIdx="7" presStyleCnt="13" custScaleX="215774" custScaleY="83716" custRadScaleRad="113586" custRadScaleInc="1784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A6EDD1-8F49-4E6F-8F7F-7FEA72EEAEE3}" type="pres">
      <dgm:prSet presAssocID="{19150C28-D068-4490-9F20-CE0377CF42BC}" presName="dummy" presStyleCnt="0"/>
      <dgm:spPr/>
    </dgm:pt>
    <dgm:pt modelId="{E5EDAC6E-CEB3-46F7-9DAD-75513168FF7E}" type="pres">
      <dgm:prSet presAssocID="{58525ACF-A11E-43E9-B39F-82F522980F0A}" presName="sibTrans" presStyleLbl="sibTrans2D1" presStyleIdx="7" presStyleCnt="13"/>
      <dgm:spPr/>
      <dgm:t>
        <a:bodyPr/>
        <a:lstStyle/>
        <a:p>
          <a:endParaRPr lang="de-DE"/>
        </a:p>
      </dgm:t>
    </dgm:pt>
    <dgm:pt modelId="{718484B4-09BB-4CFE-8ECD-CDD24DBCA55B}" type="pres">
      <dgm:prSet presAssocID="{9D33F9EA-0488-438B-8FA7-6A45192F5FB7}" presName="node" presStyleLbl="node1" presStyleIdx="8" presStyleCnt="13" custScaleX="369046" custScaleY="83716" custRadScaleRad="148081" custRadScaleInc="1975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74799B-7AD6-4EDB-9DA2-B9718D0232F4}" type="pres">
      <dgm:prSet presAssocID="{9D33F9EA-0488-438B-8FA7-6A45192F5FB7}" presName="dummy" presStyleCnt="0"/>
      <dgm:spPr/>
    </dgm:pt>
    <dgm:pt modelId="{BE9F9304-D2E4-42B5-8FA4-A846368EC55A}" type="pres">
      <dgm:prSet presAssocID="{00307B2F-5374-4637-B211-7BE67FC9607D}" presName="sibTrans" presStyleLbl="sibTrans2D1" presStyleIdx="8" presStyleCnt="13"/>
      <dgm:spPr/>
      <dgm:t>
        <a:bodyPr/>
        <a:lstStyle/>
        <a:p>
          <a:endParaRPr lang="de-DE"/>
        </a:p>
      </dgm:t>
    </dgm:pt>
    <dgm:pt modelId="{18768C43-FD58-4F3E-9C3C-44392F767FE5}" type="pres">
      <dgm:prSet presAssocID="{36CBC334-356C-456C-8FE3-718584E350F4}" presName="node" presStyleLbl="node1" presStyleIdx="9" presStyleCnt="13" custScaleX="315671" custScaleY="119436" custRadScaleRad="141628" custRadScaleInc="680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975FC7-D351-407D-9F17-6F3C6938E896}" type="pres">
      <dgm:prSet presAssocID="{36CBC334-356C-456C-8FE3-718584E350F4}" presName="dummy" presStyleCnt="0"/>
      <dgm:spPr/>
    </dgm:pt>
    <dgm:pt modelId="{A49D09D3-5219-4C35-AACE-E3AD4481A635}" type="pres">
      <dgm:prSet presAssocID="{BA4D096F-C416-4709-B2C5-5043287BEDAD}" presName="sibTrans" presStyleLbl="sibTrans2D1" presStyleIdx="9" presStyleCnt="13"/>
      <dgm:spPr/>
      <dgm:t>
        <a:bodyPr/>
        <a:lstStyle/>
        <a:p>
          <a:endParaRPr lang="de-DE"/>
        </a:p>
      </dgm:t>
    </dgm:pt>
    <dgm:pt modelId="{D2B3480F-2F61-4108-ABB2-D1AD0487314E}" type="pres">
      <dgm:prSet presAssocID="{11FFEDDE-52A5-409A-B409-AEF473D121E6}" presName="node" presStyleLbl="node1" presStyleIdx="10" presStyleCnt="13" custScaleX="287711" custScaleY="83716" custRadScaleRad="133075" custRadScaleInc="-518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A63F63-C750-4B8A-B809-81BCF7999A3F}" type="pres">
      <dgm:prSet presAssocID="{11FFEDDE-52A5-409A-B409-AEF473D121E6}" presName="dummy" presStyleCnt="0"/>
      <dgm:spPr/>
    </dgm:pt>
    <dgm:pt modelId="{FF1F4B50-6066-47C7-8379-C45738C1F014}" type="pres">
      <dgm:prSet presAssocID="{9D53DBB2-8FC7-4283-8EA7-9564E564DD7C}" presName="sibTrans" presStyleLbl="sibTrans2D1" presStyleIdx="10" presStyleCnt="13"/>
      <dgm:spPr/>
      <dgm:t>
        <a:bodyPr/>
        <a:lstStyle/>
        <a:p>
          <a:endParaRPr lang="de-DE"/>
        </a:p>
      </dgm:t>
    </dgm:pt>
    <dgm:pt modelId="{A2198EA9-20BB-46D1-840D-13A825FF9161}" type="pres">
      <dgm:prSet presAssocID="{12F8A415-5D10-47CC-98CC-697D3F56EB74}" presName="node" presStyleLbl="node1" presStyleIdx="11" presStyleCnt="13" custScaleX="336834" custScaleY="83716" custRadScaleRad="129209" custRadScaleInc="-1709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A23C60-6514-4A88-9C5C-474AF12BD310}" type="pres">
      <dgm:prSet presAssocID="{12F8A415-5D10-47CC-98CC-697D3F56EB74}" presName="dummy" presStyleCnt="0"/>
      <dgm:spPr/>
    </dgm:pt>
    <dgm:pt modelId="{C36E946B-4F6A-4E57-8F64-388B5A84DFEE}" type="pres">
      <dgm:prSet presAssocID="{15ED9384-4692-493D-A0E7-29D93B4D0CE7}" presName="sibTrans" presStyleLbl="sibTrans2D1" presStyleIdx="11" presStyleCnt="13"/>
      <dgm:spPr/>
      <dgm:t>
        <a:bodyPr/>
        <a:lstStyle/>
        <a:p>
          <a:endParaRPr lang="de-DE"/>
        </a:p>
      </dgm:t>
    </dgm:pt>
    <dgm:pt modelId="{B5FE8CEC-72B4-43A8-9BCB-728DD16E36F7}" type="pres">
      <dgm:prSet presAssocID="{1FDA79CD-99E4-498E-B4D6-7B36DA753DDE}" presName="node" presStyleLbl="node1" presStyleIdx="12" presStyleCnt="13" custScaleX="300561" custScaleY="83716" custRadScaleRad="128562" custRadScaleInc="-2876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D7DD0-4567-4BDC-8AB7-E5BB39ABF923}" type="pres">
      <dgm:prSet presAssocID="{1FDA79CD-99E4-498E-B4D6-7B36DA753DDE}" presName="dummy" presStyleCnt="0"/>
      <dgm:spPr/>
    </dgm:pt>
    <dgm:pt modelId="{F75B29D9-E276-4E11-A1F3-400299791C6B}" type="pres">
      <dgm:prSet presAssocID="{B2614EEF-AA18-4C4C-B589-B4D89D69157D}" presName="sibTrans" presStyleLbl="sibTrans2D1" presStyleIdx="12" presStyleCnt="13" custScaleX="110000" custScaleY="110000"/>
      <dgm:spPr/>
      <dgm:t>
        <a:bodyPr/>
        <a:lstStyle/>
        <a:p>
          <a:endParaRPr lang="de-DE"/>
        </a:p>
      </dgm:t>
    </dgm:pt>
  </dgm:ptLst>
  <dgm:cxnLst>
    <dgm:cxn modelId="{4BE44F25-C999-4F22-BC09-5250B4032221}" type="presOf" srcId="{2D2D6FBD-19CA-4E97-BDCA-1667E9BE5A5B}" destId="{E325CC5E-C7D4-4533-A85A-51D7A7671E36}" srcOrd="0" destOrd="0" presId="urn:microsoft.com/office/officeart/2005/8/layout/radial6"/>
    <dgm:cxn modelId="{B11296AB-28D0-40C1-93B5-FACAC0EB1501}" type="presOf" srcId="{9D53DBB2-8FC7-4283-8EA7-9564E564DD7C}" destId="{FF1F4B50-6066-47C7-8379-C45738C1F014}" srcOrd="0" destOrd="0" presId="urn:microsoft.com/office/officeart/2005/8/layout/radial6"/>
    <dgm:cxn modelId="{9A055274-5252-453A-8AA8-027F26093542}" type="presOf" srcId="{62227997-E5E7-42AD-A321-83E258E22BC8}" destId="{F9639E70-2536-4799-9E45-14629862EB26}" srcOrd="0" destOrd="0" presId="urn:microsoft.com/office/officeart/2005/8/layout/radial6"/>
    <dgm:cxn modelId="{B3E6D1AF-EB8A-45BB-9F58-3B0D8BC1B97A}" type="presOf" srcId="{36CBC334-356C-456C-8FE3-718584E350F4}" destId="{18768C43-FD58-4F3E-9C3C-44392F767FE5}" srcOrd="0" destOrd="0" presId="urn:microsoft.com/office/officeart/2005/8/layout/radial6"/>
    <dgm:cxn modelId="{C10827A4-B6CB-4F4C-B20D-97134A2C9F39}" type="presOf" srcId="{1662822E-C7B6-4578-9E7E-4F4B20CB5EF1}" destId="{A905FD72-0449-42B9-9B67-B57952DE8F54}" srcOrd="0" destOrd="0" presId="urn:microsoft.com/office/officeart/2005/8/layout/radial6"/>
    <dgm:cxn modelId="{2822C702-C700-4F2D-8E79-0C17E748D480}" type="presOf" srcId="{B2614EEF-AA18-4C4C-B589-B4D89D69157D}" destId="{F75B29D9-E276-4E11-A1F3-400299791C6B}" srcOrd="0" destOrd="0" presId="urn:microsoft.com/office/officeart/2005/8/layout/radial6"/>
    <dgm:cxn modelId="{6306F6D1-FF04-4234-92CB-A577223C8580}" type="presOf" srcId="{45AF2C8A-FDBB-4A2D-9AA3-59B5C520587B}" destId="{E49E71B9-3E72-42CF-9205-6CC9481BB33C}" srcOrd="0" destOrd="0" presId="urn:microsoft.com/office/officeart/2005/8/layout/radial6"/>
    <dgm:cxn modelId="{F47D917C-2516-4DDC-B154-1138AB961C1F}" type="presOf" srcId="{CD6C5C68-0542-4E41-A3A1-9707CE4F4406}" destId="{770BC981-72ED-4BD2-B89A-B7ABCDF29800}" srcOrd="0" destOrd="0" presId="urn:microsoft.com/office/officeart/2005/8/layout/radial6"/>
    <dgm:cxn modelId="{2BBA8C0E-1CAD-4B52-9264-1A3612E078D9}" srcId="{9DEC68A5-FC63-4D78-B1AE-E806ADF74876}" destId="{9D33F9EA-0488-438B-8FA7-6A45192F5FB7}" srcOrd="8" destOrd="0" parTransId="{7FCAA520-5714-4428-9C8A-3D9D28AEEA8F}" sibTransId="{00307B2F-5374-4637-B211-7BE67FC9607D}"/>
    <dgm:cxn modelId="{999E521D-DACD-4437-8BDD-EEDA538BD752}" srcId="{9DEC68A5-FC63-4D78-B1AE-E806ADF74876}" destId="{11FFEDDE-52A5-409A-B409-AEF473D121E6}" srcOrd="10" destOrd="0" parTransId="{2F23DD1F-2F5D-4F2B-A381-59F2056E8524}" sibTransId="{9D53DBB2-8FC7-4283-8EA7-9564E564DD7C}"/>
    <dgm:cxn modelId="{8688E21D-1C9B-4642-A010-767496F1750E}" type="presOf" srcId="{58525ACF-A11E-43E9-B39F-82F522980F0A}" destId="{E5EDAC6E-CEB3-46F7-9DAD-75513168FF7E}" srcOrd="0" destOrd="0" presId="urn:microsoft.com/office/officeart/2005/8/layout/radial6"/>
    <dgm:cxn modelId="{677FE301-DCC5-44EE-BAC9-4F93B1E6861A}" srcId="{9DEC68A5-FC63-4D78-B1AE-E806ADF74876}" destId="{36CBC334-356C-456C-8FE3-718584E350F4}" srcOrd="9" destOrd="0" parTransId="{CCA6596B-27C2-404D-8E19-640FD0714B97}" sibTransId="{BA4D096F-C416-4709-B2C5-5043287BEDAD}"/>
    <dgm:cxn modelId="{C1F155FA-0864-4090-906E-6C85E4EA385B}" type="presOf" srcId="{A78E2D5F-7B07-4F6E-958D-438E31A5ADAE}" destId="{B1CE0E66-43C1-4374-9C9B-D5E670B9BAC4}" srcOrd="0" destOrd="0" presId="urn:microsoft.com/office/officeart/2005/8/layout/radial6"/>
    <dgm:cxn modelId="{DEA475F3-DB8C-4360-B261-3A6AEC89E9BE}" type="presOf" srcId="{6E6F65CA-31FB-4C18-9CBE-CD7F36688308}" destId="{AC2BBA71-D29F-42DC-A35F-545783787EA1}" srcOrd="0" destOrd="0" presId="urn:microsoft.com/office/officeart/2005/8/layout/radial6"/>
    <dgm:cxn modelId="{58511D21-E8FD-4E5C-8ADA-301BA66DB5AD}" srcId="{9DEC68A5-FC63-4D78-B1AE-E806ADF74876}" destId="{6157EBDC-E3A2-41F6-9707-BB4A7568891F}" srcOrd="5" destOrd="0" parTransId="{B3D4A2B4-98C0-49C0-9AB8-88988D4D7E4A}" sibTransId="{E7537ECB-994A-4729-81C6-2DFC2770891E}"/>
    <dgm:cxn modelId="{606FC3F6-BFF6-44AA-911B-3E4723A281AA}" srcId="{9DEC68A5-FC63-4D78-B1AE-E806ADF74876}" destId="{88E8C437-F276-4348-A77E-0C2FBEDE24C0}" srcOrd="1" destOrd="0" parTransId="{AAB3F2A4-55E9-40D5-8964-7AC6E7EAA852}" sibTransId="{9D7774A6-B625-438F-844B-284A44703E69}"/>
    <dgm:cxn modelId="{72227C14-3DB9-42E8-90ED-A0155EDE71CA}" type="presOf" srcId="{15ED9384-4692-493D-A0E7-29D93B4D0CE7}" destId="{C36E946B-4F6A-4E57-8F64-388B5A84DFEE}" srcOrd="0" destOrd="0" presId="urn:microsoft.com/office/officeart/2005/8/layout/radial6"/>
    <dgm:cxn modelId="{5E721CF9-0C8E-4F7F-8905-81340D581786}" type="presOf" srcId="{11FFEDDE-52A5-409A-B409-AEF473D121E6}" destId="{D2B3480F-2F61-4108-ABB2-D1AD0487314E}" srcOrd="0" destOrd="0" presId="urn:microsoft.com/office/officeart/2005/8/layout/radial6"/>
    <dgm:cxn modelId="{68649BE8-B54E-4179-87BC-EB4114413552}" type="presOf" srcId="{3071CF44-A615-401F-AB5B-64B08234D59A}" destId="{DDEBA78B-8612-4FB4-9CAD-E6055AC19939}" srcOrd="0" destOrd="0" presId="urn:microsoft.com/office/officeart/2005/8/layout/radial6"/>
    <dgm:cxn modelId="{810C6279-3B30-4EBE-A4FF-E6142B0D0F62}" type="presOf" srcId="{19150C28-D068-4490-9F20-CE0377CF42BC}" destId="{D614C3C2-8E38-4347-AB50-E802616F9534}" srcOrd="0" destOrd="0" presId="urn:microsoft.com/office/officeart/2005/8/layout/radial6"/>
    <dgm:cxn modelId="{01F6FCAF-CD69-4E62-A392-8065912ECA9D}" srcId="{9DEC68A5-FC63-4D78-B1AE-E806ADF74876}" destId="{19150C28-D068-4490-9F20-CE0377CF42BC}" srcOrd="7" destOrd="0" parTransId="{554078A7-4AA6-4B80-80D6-9B299C791F58}" sibTransId="{58525ACF-A11E-43E9-B39F-82F522980F0A}"/>
    <dgm:cxn modelId="{B5BDF648-0515-473E-BE75-9137712DB01F}" type="presOf" srcId="{9D33F9EA-0488-438B-8FA7-6A45192F5FB7}" destId="{718484B4-09BB-4CFE-8ECD-CDD24DBCA55B}" srcOrd="0" destOrd="0" presId="urn:microsoft.com/office/officeart/2005/8/layout/radial6"/>
    <dgm:cxn modelId="{671BA308-EA7A-492F-AC6E-7B8FE5426691}" srcId="{9DEC68A5-FC63-4D78-B1AE-E806ADF74876}" destId="{12F8A415-5D10-47CC-98CC-697D3F56EB74}" srcOrd="11" destOrd="0" parTransId="{6A6EBF46-0BC5-47FC-9615-FF0D8582C434}" sibTransId="{15ED9384-4692-493D-A0E7-29D93B4D0CE7}"/>
    <dgm:cxn modelId="{53CEB874-347C-4FF5-A373-CA045368D627}" srcId="{9DEC68A5-FC63-4D78-B1AE-E806ADF74876}" destId="{1FDA79CD-99E4-498E-B4D6-7B36DA753DDE}" srcOrd="12" destOrd="0" parTransId="{1911E948-E872-4E38-AA5A-4F69FE3810F1}" sibTransId="{B2614EEF-AA18-4C4C-B589-B4D89D69157D}"/>
    <dgm:cxn modelId="{8972B265-47FD-4A83-9388-28D4AEBDF034}" type="presOf" srcId="{5DC48BEB-6AFB-4BD9-905F-5DA19505BB77}" destId="{A30C7AF8-5EF9-4BBB-8DA7-2BC78C0D5EF8}" srcOrd="0" destOrd="0" presId="urn:microsoft.com/office/officeart/2005/8/layout/radial6"/>
    <dgm:cxn modelId="{988151A9-6ED6-40A4-8C1F-5C1F28CB3F9E}" type="presOf" srcId="{6157EBDC-E3A2-41F6-9707-BB4A7568891F}" destId="{784A3728-09BD-4FC4-80BA-D5A81ACB8803}" srcOrd="0" destOrd="0" presId="urn:microsoft.com/office/officeart/2005/8/layout/radial6"/>
    <dgm:cxn modelId="{4BB7ABB6-F007-4EBC-948C-BC086FAC1835}" type="presOf" srcId="{88E8C437-F276-4348-A77E-0C2FBEDE24C0}" destId="{7F8F25C0-A1D4-48F1-9491-5071CA876767}" srcOrd="0" destOrd="0" presId="urn:microsoft.com/office/officeart/2005/8/layout/radial6"/>
    <dgm:cxn modelId="{DCF2CA19-865F-426D-90D0-53F95CDB5AFE}" type="presOf" srcId="{9DEC68A5-FC63-4D78-B1AE-E806ADF74876}" destId="{F224BA3B-C108-4B6F-850E-57C1101FEE85}" srcOrd="0" destOrd="0" presId="urn:microsoft.com/office/officeart/2005/8/layout/radial6"/>
    <dgm:cxn modelId="{E446A64D-B952-4049-978A-EE32194B4CC4}" srcId="{9DEC68A5-FC63-4D78-B1AE-E806ADF74876}" destId="{17D8E2AF-8603-4727-83EE-753EADD0D8FB}" srcOrd="0" destOrd="0" parTransId="{E02E3A68-BC08-46E9-A8F6-8D796679F407}" sibTransId="{97818571-BE7E-477C-93B4-2769C531AE62}"/>
    <dgm:cxn modelId="{C45FE99A-0ACC-4C01-A3F1-AC28379A839D}" srcId="{9DEC68A5-FC63-4D78-B1AE-E806ADF74876}" destId="{6E6F65CA-31FB-4C18-9CBE-CD7F36688308}" srcOrd="2" destOrd="0" parTransId="{4507AC48-9501-49B8-8D06-E80F7184A873}" sibTransId="{5DC48BEB-6AFB-4BD9-905F-5DA19505BB77}"/>
    <dgm:cxn modelId="{5AC96A2C-64FD-43BD-8063-6A7537CA6E05}" srcId="{1662822E-C7B6-4578-9E7E-4F4B20CB5EF1}" destId="{9DEC68A5-FC63-4D78-B1AE-E806ADF74876}" srcOrd="0" destOrd="0" parTransId="{A59D3CEA-1FC7-4649-8490-AB719A1166AA}" sibTransId="{72582785-32EF-4B5A-898B-CC8D5C42C863}"/>
    <dgm:cxn modelId="{146CDE63-F989-4132-83A1-02B441518D5C}" type="presOf" srcId="{12F8A415-5D10-47CC-98CC-697D3F56EB74}" destId="{A2198EA9-20BB-46D1-840D-13A825FF9161}" srcOrd="0" destOrd="0" presId="urn:microsoft.com/office/officeart/2005/8/layout/radial6"/>
    <dgm:cxn modelId="{16E8F91B-E6B6-4E09-B68F-BAC9B8B4ADE2}" srcId="{9DEC68A5-FC63-4D78-B1AE-E806ADF74876}" destId="{CD6C5C68-0542-4E41-A3A1-9707CE4F4406}" srcOrd="6" destOrd="0" parTransId="{A230D961-57FE-4360-A927-F281B5627BDB}" sibTransId="{3071CF44-A615-401F-AB5B-64B08234D59A}"/>
    <dgm:cxn modelId="{F9C1B179-AC9E-4615-B335-5A3FFCE102CB}" type="presOf" srcId="{1FDA79CD-99E4-498E-B4D6-7B36DA753DDE}" destId="{B5FE8CEC-72B4-43A8-9BCB-728DD16E36F7}" srcOrd="0" destOrd="0" presId="urn:microsoft.com/office/officeart/2005/8/layout/radial6"/>
    <dgm:cxn modelId="{A77FFF21-7825-403E-B683-9D7D95673F11}" srcId="{9DEC68A5-FC63-4D78-B1AE-E806ADF74876}" destId="{A78E2D5F-7B07-4F6E-958D-438E31A5ADAE}" srcOrd="4" destOrd="0" parTransId="{57639D89-DEA3-470B-93A2-B4347D87D33C}" sibTransId="{45AF2C8A-FDBB-4A2D-9AA3-59B5C520587B}"/>
    <dgm:cxn modelId="{E6CBA1FF-EF30-43B6-BF36-DBF14E149D30}" type="presOf" srcId="{97818571-BE7E-477C-93B4-2769C531AE62}" destId="{31987AB7-EABE-4095-BD0F-160C1059D132}" srcOrd="0" destOrd="0" presId="urn:microsoft.com/office/officeart/2005/8/layout/radial6"/>
    <dgm:cxn modelId="{193D5D2C-8C4E-4D4B-AF7F-C2239D3A6B95}" type="presOf" srcId="{17D8E2AF-8603-4727-83EE-753EADD0D8FB}" destId="{4F7A481D-AA30-4169-AB1E-4A3D537EA668}" srcOrd="0" destOrd="0" presId="urn:microsoft.com/office/officeart/2005/8/layout/radial6"/>
    <dgm:cxn modelId="{365E8192-79F1-4D0B-BFD7-6653B4D0EB41}" type="presOf" srcId="{E7537ECB-994A-4729-81C6-2DFC2770891E}" destId="{ECE7CB41-196F-4D36-B95A-22FAAC0E9C34}" srcOrd="0" destOrd="0" presId="urn:microsoft.com/office/officeart/2005/8/layout/radial6"/>
    <dgm:cxn modelId="{284B9C53-3EC4-455C-93B0-5F56FAF2EA1D}" type="presOf" srcId="{00307B2F-5374-4637-B211-7BE67FC9607D}" destId="{BE9F9304-D2E4-42B5-8FA4-A846368EC55A}" srcOrd="0" destOrd="0" presId="urn:microsoft.com/office/officeart/2005/8/layout/radial6"/>
    <dgm:cxn modelId="{7E1ED2DF-2025-4019-B834-138296F61E76}" type="presOf" srcId="{9D7774A6-B625-438F-844B-284A44703E69}" destId="{1868627F-E293-46C8-8A09-EA1EE709DF97}" srcOrd="0" destOrd="0" presId="urn:microsoft.com/office/officeart/2005/8/layout/radial6"/>
    <dgm:cxn modelId="{0096238A-DA1A-4E50-8902-6BD7CA413A35}" srcId="{9DEC68A5-FC63-4D78-B1AE-E806ADF74876}" destId="{62227997-E5E7-42AD-A321-83E258E22BC8}" srcOrd="3" destOrd="0" parTransId="{6B849D9E-9FD0-4219-8141-1F8C6119F095}" sibTransId="{2D2D6FBD-19CA-4E97-BDCA-1667E9BE5A5B}"/>
    <dgm:cxn modelId="{C2765244-9143-4147-BB8B-95922723EB6D}" type="presOf" srcId="{BA4D096F-C416-4709-B2C5-5043287BEDAD}" destId="{A49D09D3-5219-4C35-AACE-E3AD4481A635}" srcOrd="0" destOrd="0" presId="urn:microsoft.com/office/officeart/2005/8/layout/radial6"/>
    <dgm:cxn modelId="{A13D1AC1-7545-4D90-8C48-0EE764C8CBE9}" type="presParOf" srcId="{A905FD72-0449-42B9-9B67-B57952DE8F54}" destId="{F224BA3B-C108-4B6F-850E-57C1101FEE85}" srcOrd="0" destOrd="0" presId="urn:microsoft.com/office/officeart/2005/8/layout/radial6"/>
    <dgm:cxn modelId="{C3CA893E-C269-4AE7-9E1A-0AD0D444742B}" type="presParOf" srcId="{A905FD72-0449-42B9-9B67-B57952DE8F54}" destId="{4F7A481D-AA30-4169-AB1E-4A3D537EA668}" srcOrd="1" destOrd="0" presId="urn:microsoft.com/office/officeart/2005/8/layout/radial6"/>
    <dgm:cxn modelId="{A6D523E3-A2AE-4B91-9521-049C482B1937}" type="presParOf" srcId="{A905FD72-0449-42B9-9B67-B57952DE8F54}" destId="{20D437D9-302C-439A-9C2F-83C833B765EC}" srcOrd="2" destOrd="0" presId="urn:microsoft.com/office/officeart/2005/8/layout/radial6"/>
    <dgm:cxn modelId="{FF1181CE-D573-4484-B09B-F602AB3A377B}" type="presParOf" srcId="{A905FD72-0449-42B9-9B67-B57952DE8F54}" destId="{31987AB7-EABE-4095-BD0F-160C1059D132}" srcOrd="3" destOrd="0" presId="urn:microsoft.com/office/officeart/2005/8/layout/radial6"/>
    <dgm:cxn modelId="{4BE75247-AB78-43AF-9C98-2BF7819772A8}" type="presParOf" srcId="{A905FD72-0449-42B9-9B67-B57952DE8F54}" destId="{7F8F25C0-A1D4-48F1-9491-5071CA876767}" srcOrd="4" destOrd="0" presId="urn:microsoft.com/office/officeart/2005/8/layout/radial6"/>
    <dgm:cxn modelId="{CABCE026-5A4B-44FB-BC4D-97DAA33DB34F}" type="presParOf" srcId="{A905FD72-0449-42B9-9B67-B57952DE8F54}" destId="{510FD1AF-3A7C-4CFE-A350-B16AC2DB53C5}" srcOrd="5" destOrd="0" presId="urn:microsoft.com/office/officeart/2005/8/layout/radial6"/>
    <dgm:cxn modelId="{AD26DD8C-6CB2-471D-A4D9-8533961A021C}" type="presParOf" srcId="{A905FD72-0449-42B9-9B67-B57952DE8F54}" destId="{1868627F-E293-46C8-8A09-EA1EE709DF97}" srcOrd="6" destOrd="0" presId="urn:microsoft.com/office/officeart/2005/8/layout/radial6"/>
    <dgm:cxn modelId="{A9D32535-BE38-43C7-9A2E-3F4D05873155}" type="presParOf" srcId="{A905FD72-0449-42B9-9B67-B57952DE8F54}" destId="{AC2BBA71-D29F-42DC-A35F-545783787EA1}" srcOrd="7" destOrd="0" presId="urn:microsoft.com/office/officeart/2005/8/layout/radial6"/>
    <dgm:cxn modelId="{A81B9EAA-7018-4C54-BF81-8CBCB19B397F}" type="presParOf" srcId="{A905FD72-0449-42B9-9B67-B57952DE8F54}" destId="{FC428F93-4B62-444C-A12A-478B165B2DD3}" srcOrd="8" destOrd="0" presId="urn:microsoft.com/office/officeart/2005/8/layout/radial6"/>
    <dgm:cxn modelId="{199FABAB-CA68-44D5-B89D-AFEDBD2B00AF}" type="presParOf" srcId="{A905FD72-0449-42B9-9B67-B57952DE8F54}" destId="{A30C7AF8-5EF9-4BBB-8DA7-2BC78C0D5EF8}" srcOrd="9" destOrd="0" presId="urn:microsoft.com/office/officeart/2005/8/layout/radial6"/>
    <dgm:cxn modelId="{7EF2DE6D-B673-4C12-9EB7-603B1CD40DF9}" type="presParOf" srcId="{A905FD72-0449-42B9-9B67-B57952DE8F54}" destId="{F9639E70-2536-4799-9E45-14629862EB26}" srcOrd="10" destOrd="0" presId="urn:microsoft.com/office/officeart/2005/8/layout/radial6"/>
    <dgm:cxn modelId="{04258101-B0CA-4580-808F-605FE6D3B53F}" type="presParOf" srcId="{A905FD72-0449-42B9-9B67-B57952DE8F54}" destId="{D09B9EC4-727E-43A1-B3EE-8192FA3B9856}" srcOrd="11" destOrd="0" presId="urn:microsoft.com/office/officeart/2005/8/layout/radial6"/>
    <dgm:cxn modelId="{1E51B346-DF5A-48F9-8968-8F6E04C27038}" type="presParOf" srcId="{A905FD72-0449-42B9-9B67-B57952DE8F54}" destId="{E325CC5E-C7D4-4533-A85A-51D7A7671E36}" srcOrd="12" destOrd="0" presId="urn:microsoft.com/office/officeart/2005/8/layout/radial6"/>
    <dgm:cxn modelId="{37919494-C0A1-4F97-9D16-651E61406C52}" type="presParOf" srcId="{A905FD72-0449-42B9-9B67-B57952DE8F54}" destId="{B1CE0E66-43C1-4374-9C9B-D5E670B9BAC4}" srcOrd="13" destOrd="0" presId="urn:microsoft.com/office/officeart/2005/8/layout/radial6"/>
    <dgm:cxn modelId="{05997848-AFAB-4688-AFAB-DF6572463D76}" type="presParOf" srcId="{A905FD72-0449-42B9-9B67-B57952DE8F54}" destId="{713A550A-074F-48F7-91BE-87B7625BE65D}" srcOrd="14" destOrd="0" presId="urn:microsoft.com/office/officeart/2005/8/layout/radial6"/>
    <dgm:cxn modelId="{B990C3C2-D6AD-4A16-BBDB-54C14BC17737}" type="presParOf" srcId="{A905FD72-0449-42B9-9B67-B57952DE8F54}" destId="{E49E71B9-3E72-42CF-9205-6CC9481BB33C}" srcOrd="15" destOrd="0" presId="urn:microsoft.com/office/officeart/2005/8/layout/radial6"/>
    <dgm:cxn modelId="{FDA0A769-3AAD-491E-8D68-8BE5CF7D6FD3}" type="presParOf" srcId="{A905FD72-0449-42B9-9B67-B57952DE8F54}" destId="{784A3728-09BD-4FC4-80BA-D5A81ACB8803}" srcOrd="16" destOrd="0" presId="urn:microsoft.com/office/officeart/2005/8/layout/radial6"/>
    <dgm:cxn modelId="{66F47542-EEC1-437C-8A3C-2230F080F92C}" type="presParOf" srcId="{A905FD72-0449-42B9-9B67-B57952DE8F54}" destId="{19433510-FFB8-4B3B-8AE7-C0F51C1DB9AA}" srcOrd="17" destOrd="0" presId="urn:microsoft.com/office/officeart/2005/8/layout/radial6"/>
    <dgm:cxn modelId="{85E77B55-B629-44DA-860A-0E8367FB6CCC}" type="presParOf" srcId="{A905FD72-0449-42B9-9B67-B57952DE8F54}" destId="{ECE7CB41-196F-4D36-B95A-22FAAC0E9C34}" srcOrd="18" destOrd="0" presId="urn:microsoft.com/office/officeart/2005/8/layout/radial6"/>
    <dgm:cxn modelId="{439783AD-1C3B-4052-98CF-16443E5F139F}" type="presParOf" srcId="{A905FD72-0449-42B9-9B67-B57952DE8F54}" destId="{770BC981-72ED-4BD2-B89A-B7ABCDF29800}" srcOrd="19" destOrd="0" presId="urn:microsoft.com/office/officeart/2005/8/layout/radial6"/>
    <dgm:cxn modelId="{28E69869-F811-4573-8E7D-8188D2B6CF0E}" type="presParOf" srcId="{A905FD72-0449-42B9-9B67-B57952DE8F54}" destId="{37BFDB71-67C8-4594-A683-7362E7E34EE2}" srcOrd="20" destOrd="0" presId="urn:microsoft.com/office/officeart/2005/8/layout/radial6"/>
    <dgm:cxn modelId="{7188A6AC-5AE5-458C-A19F-867D2CFC96E1}" type="presParOf" srcId="{A905FD72-0449-42B9-9B67-B57952DE8F54}" destId="{DDEBA78B-8612-4FB4-9CAD-E6055AC19939}" srcOrd="21" destOrd="0" presId="urn:microsoft.com/office/officeart/2005/8/layout/radial6"/>
    <dgm:cxn modelId="{6EB92A00-7436-4737-B92C-6F60201B0A8E}" type="presParOf" srcId="{A905FD72-0449-42B9-9B67-B57952DE8F54}" destId="{D614C3C2-8E38-4347-AB50-E802616F9534}" srcOrd="22" destOrd="0" presId="urn:microsoft.com/office/officeart/2005/8/layout/radial6"/>
    <dgm:cxn modelId="{5BA6B742-4D34-4CE5-A075-98F078BBD73C}" type="presParOf" srcId="{A905FD72-0449-42B9-9B67-B57952DE8F54}" destId="{63A6EDD1-8F49-4E6F-8F7F-7FEA72EEAEE3}" srcOrd="23" destOrd="0" presId="urn:microsoft.com/office/officeart/2005/8/layout/radial6"/>
    <dgm:cxn modelId="{39069931-D477-41F7-AB04-1F348B07D864}" type="presParOf" srcId="{A905FD72-0449-42B9-9B67-B57952DE8F54}" destId="{E5EDAC6E-CEB3-46F7-9DAD-75513168FF7E}" srcOrd="24" destOrd="0" presId="urn:microsoft.com/office/officeart/2005/8/layout/radial6"/>
    <dgm:cxn modelId="{657D7503-F4BC-44E0-A952-AB359CEF3C7C}" type="presParOf" srcId="{A905FD72-0449-42B9-9B67-B57952DE8F54}" destId="{718484B4-09BB-4CFE-8ECD-CDD24DBCA55B}" srcOrd="25" destOrd="0" presId="urn:microsoft.com/office/officeart/2005/8/layout/radial6"/>
    <dgm:cxn modelId="{690DD21F-AD5C-463E-9F68-F69383228BE9}" type="presParOf" srcId="{A905FD72-0449-42B9-9B67-B57952DE8F54}" destId="{1974799B-7AD6-4EDB-9DA2-B9718D0232F4}" srcOrd="26" destOrd="0" presId="urn:microsoft.com/office/officeart/2005/8/layout/radial6"/>
    <dgm:cxn modelId="{4E1CE643-5C90-4F16-8DAD-4F9D41F985BB}" type="presParOf" srcId="{A905FD72-0449-42B9-9B67-B57952DE8F54}" destId="{BE9F9304-D2E4-42B5-8FA4-A846368EC55A}" srcOrd="27" destOrd="0" presId="urn:microsoft.com/office/officeart/2005/8/layout/radial6"/>
    <dgm:cxn modelId="{FDF96729-AC72-47E3-9FA7-049BF5B402E0}" type="presParOf" srcId="{A905FD72-0449-42B9-9B67-B57952DE8F54}" destId="{18768C43-FD58-4F3E-9C3C-44392F767FE5}" srcOrd="28" destOrd="0" presId="urn:microsoft.com/office/officeart/2005/8/layout/radial6"/>
    <dgm:cxn modelId="{66157305-7EBF-4065-A555-C68D970E7945}" type="presParOf" srcId="{A905FD72-0449-42B9-9B67-B57952DE8F54}" destId="{CA975FC7-D351-407D-9F17-6F3C6938E896}" srcOrd="29" destOrd="0" presId="urn:microsoft.com/office/officeart/2005/8/layout/radial6"/>
    <dgm:cxn modelId="{095B5DFC-CF8C-493F-9E48-2E27EEF3409D}" type="presParOf" srcId="{A905FD72-0449-42B9-9B67-B57952DE8F54}" destId="{A49D09D3-5219-4C35-AACE-E3AD4481A635}" srcOrd="30" destOrd="0" presId="urn:microsoft.com/office/officeart/2005/8/layout/radial6"/>
    <dgm:cxn modelId="{176AC7B1-58C6-4D7C-AB7F-4CB583C9F96D}" type="presParOf" srcId="{A905FD72-0449-42B9-9B67-B57952DE8F54}" destId="{D2B3480F-2F61-4108-ABB2-D1AD0487314E}" srcOrd="31" destOrd="0" presId="urn:microsoft.com/office/officeart/2005/8/layout/radial6"/>
    <dgm:cxn modelId="{1B0D0BB9-0E6A-4979-9A6D-1048C8474E4C}" type="presParOf" srcId="{A905FD72-0449-42B9-9B67-B57952DE8F54}" destId="{4AA63F63-C750-4B8A-B809-81BCF7999A3F}" srcOrd="32" destOrd="0" presId="urn:microsoft.com/office/officeart/2005/8/layout/radial6"/>
    <dgm:cxn modelId="{D188DC1E-CCC5-41BA-B0E3-46E3CAC68E7D}" type="presParOf" srcId="{A905FD72-0449-42B9-9B67-B57952DE8F54}" destId="{FF1F4B50-6066-47C7-8379-C45738C1F014}" srcOrd="33" destOrd="0" presId="urn:microsoft.com/office/officeart/2005/8/layout/radial6"/>
    <dgm:cxn modelId="{478A2495-A6CA-41CE-AF58-6132CCEA8BE0}" type="presParOf" srcId="{A905FD72-0449-42B9-9B67-B57952DE8F54}" destId="{A2198EA9-20BB-46D1-840D-13A825FF9161}" srcOrd="34" destOrd="0" presId="urn:microsoft.com/office/officeart/2005/8/layout/radial6"/>
    <dgm:cxn modelId="{ACC146E1-43C8-402C-8C92-3F3BB86AB4E1}" type="presParOf" srcId="{A905FD72-0449-42B9-9B67-B57952DE8F54}" destId="{27A23C60-6514-4A88-9C5C-474AF12BD310}" srcOrd="35" destOrd="0" presId="urn:microsoft.com/office/officeart/2005/8/layout/radial6"/>
    <dgm:cxn modelId="{E24D6DAB-F76E-40CC-B110-9C59DA735244}" type="presParOf" srcId="{A905FD72-0449-42B9-9B67-B57952DE8F54}" destId="{C36E946B-4F6A-4E57-8F64-388B5A84DFEE}" srcOrd="36" destOrd="0" presId="urn:microsoft.com/office/officeart/2005/8/layout/radial6"/>
    <dgm:cxn modelId="{FBB0D533-C3B2-4CD7-B8E4-98D4A54D1AA8}" type="presParOf" srcId="{A905FD72-0449-42B9-9B67-B57952DE8F54}" destId="{B5FE8CEC-72B4-43A8-9BCB-728DD16E36F7}" srcOrd="37" destOrd="0" presId="urn:microsoft.com/office/officeart/2005/8/layout/radial6"/>
    <dgm:cxn modelId="{BED7D3DB-57B6-4AEE-9847-6BFB1B3E6792}" type="presParOf" srcId="{A905FD72-0449-42B9-9B67-B57952DE8F54}" destId="{F15D7DD0-4567-4BDC-8AB7-E5BB39ABF923}" srcOrd="38" destOrd="0" presId="urn:microsoft.com/office/officeart/2005/8/layout/radial6"/>
    <dgm:cxn modelId="{08873131-D8C2-4E89-850B-84D31F926007}" type="presParOf" srcId="{A905FD72-0449-42B9-9B67-B57952DE8F54}" destId="{F75B29D9-E276-4E11-A1F3-400299791C6B}" srcOrd="3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B29D9-E276-4E11-A1F3-400299791C6B}">
      <dsp:nvSpPr>
        <dsp:cNvPr id="0" name=""/>
        <dsp:cNvSpPr/>
      </dsp:nvSpPr>
      <dsp:spPr>
        <a:xfrm>
          <a:off x="415584" y="210884"/>
          <a:ext cx="4793021" cy="4793021"/>
        </a:xfrm>
        <a:prstGeom prst="blockArc">
          <a:avLst>
            <a:gd name="adj1" fmla="val 13896336"/>
            <a:gd name="adj2" fmla="val 17486800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E946B-4F6A-4E57-8F64-388B5A84DFEE}">
      <dsp:nvSpPr>
        <dsp:cNvPr id="0" name=""/>
        <dsp:cNvSpPr/>
      </dsp:nvSpPr>
      <dsp:spPr>
        <a:xfrm>
          <a:off x="965303" y="101483"/>
          <a:ext cx="4357292" cy="4357292"/>
        </a:xfrm>
        <a:prstGeom prst="blockArc">
          <a:avLst>
            <a:gd name="adj1" fmla="val 11839683"/>
            <a:gd name="adj2" fmla="val 13151517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F4B50-6066-47C7-8379-C45738C1F014}">
      <dsp:nvSpPr>
        <dsp:cNvPr id="0" name=""/>
        <dsp:cNvSpPr/>
      </dsp:nvSpPr>
      <dsp:spPr>
        <a:xfrm>
          <a:off x="904610" y="270810"/>
          <a:ext cx="4357292" cy="4357292"/>
        </a:xfrm>
        <a:prstGeom prst="blockArc">
          <a:avLst>
            <a:gd name="adj1" fmla="val 10830656"/>
            <a:gd name="adj2" fmla="val 12126656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D09D3-5219-4C35-AACE-E3AD4481A635}">
      <dsp:nvSpPr>
        <dsp:cNvPr id="0" name=""/>
        <dsp:cNvSpPr/>
      </dsp:nvSpPr>
      <dsp:spPr>
        <a:xfrm>
          <a:off x="893640" y="469615"/>
          <a:ext cx="4357292" cy="4357292"/>
        </a:xfrm>
        <a:prstGeom prst="blockArc">
          <a:avLst>
            <a:gd name="adj1" fmla="val 9742224"/>
            <a:gd name="adj2" fmla="val 11148329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F9304-D2E4-42B5-8FA4-A846368EC55A}">
      <dsp:nvSpPr>
        <dsp:cNvPr id="0" name=""/>
        <dsp:cNvSpPr/>
      </dsp:nvSpPr>
      <dsp:spPr>
        <a:xfrm>
          <a:off x="994871" y="1121313"/>
          <a:ext cx="4357292" cy="4357292"/>
        </a:xfrm>
        <a:prstGeom prst="blockArc">
          <a:avLst>
            <a:gd name="adj1" fmla="val 9416746"/>
            <a:gd name="adj2" fmla="val 10798249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DAC6E-CEB3-46F7-9DAD-75513168FF7E}">
      <dsp:nvSpPr>
        <dsp:cNvPr id="0" name=""/>
        <dsp:cNvSpPr/>
      </dsp:nvSpPr>
      <dsp:spPr>
        <a:xfrm>
          <a:off x="376274" y="297002"/>
          <a:ext cx="4357292" cy="4357292"/>
        </a:xfrm>
        <a:prstGeom prst="blockArc">
          <a:avLst>
            <a:gd name="adj1" fmla="val 5509390"/>
            <a:gd name="adj2" fmla="val 7756927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A78B-8612-4FB4-9CAD-E6055AC19939}">
      <dsp:nvSpPr>
        <dsp:cNvPr id="0" name=""/>
        <dsp:cNvSpPr/>
      </dsp:nvSpPr>
      <dsp:spPr>
        <a:xfrm>
          <a:off x="1040180" y="424188"/>
          <a:ext cx="4357292" cy="4357292"/>
        </a:xfrm>
        <a:prstGeom prst="blockArc">
          <a:avLst>
            <a:gd name="adj1" fmla="val 4208004"/>
            <a:gd name="adj2" fmla="val 6591996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7CB41-196F-4D36-B95A-22FAAC0E9C34}">
      <dsp:nvSpPr>
        <dsp:cNvPr id="0" name=""/>
        <dsp:cNvSpPr/>
      </dsp:nvSpPr>
      <dsp:spPr>
        <a:xfrm>
          <a:off x="2355483" y="376203"/>
          <a:ext cx="4357292" cy="4357292"/>
        </a:xfrm>
        <a:prstGeom prst="blockArc">
          <a:avLst>
            <a:gd name="adj1" fmla="val 3412718"/>
            <a:gd name="adj2" fmla="val 6341275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E71B9-3E72-42CF-9205-6CC9481BB33C}">
      <dsp:nvSpPr>
        <dsp:cNvPr id="0" name=""/>
        <dsp:cNvSpPr/>
      </dsp:nvSpPr>
      <dsp:spPr>
        <a:xfrm>
          <a:off x="2161093" y="519153"/>
          <a:ext cx="4357292" cy="4357292"/>
        </a:xfrm>
        <a:prstGeom prst="blockArc">
          <a:avLst>
            <a:gd name="adj1" fmla="val 1254710"/>
            <a:gd name="adj2" fmla="val 3027673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5CC5E-C7D4-4533-A85A-51D7A7671E36}">
      <dsp:nvSpPr>
        <dsp:cNvPr id="0" name=""/>
        <dsp:cNvSpPr/>
      </dsp:nvSpPr>
      <dsp:spPr>
        <a:xfrm>
          <a:off x="2126269" y="617347"/>
          <a:ext cx="4357292" cy="4357292"/>
        </a:xfrm>
        <a:prstGeom prst="blockArc">
          <a:avLst>
            <a:gd name="adj1" fmla="val 20755507"/>
            <a:gd name="adj2" fmla="val 1088524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C7AF8-5EF9-4BBB-8DA7-2BC78C0D5EF8}">
      <dsp:nvSpPr>
        <dsp:cNvPr id="0" name=""/>
        <dsp:cNvSpPr/>
      </dsp:nvSpPr>
      <dsp:spPr>
        <a:xfrm>
          <a:off x="2061754" y="64252"/>
          <a:ext cx="4357292" cy="4357292"/>
        </a:xfrm>
        <a:prstGeom prst="blockArc">
          <a:avLst>
            <a:gd name="adj1" fmla="val 20186590"/>
            <a:gd name="adj2" fmla="val 46124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8627F-E293-46C8-8A09-EA1EE709DF97}">
      <dsp:nvSpPr>
        <dsp:cNvPr id="0" name=""/>
        <dsp:cNvSpPr/>
      </dsp:nvSpPr>
      <dsp:spPr>
        <a:xfrm>
          <a:off x="1883849" y="-711112"/>
          <a:ext cx="4357292" cy="4357292"/>
        </a:xfrm>
        <a:prstGeom prst="blockArc">
          <a:avLst>
            <a:gd name="adj1" fmla="val 20203166"/>
            <a:gd name="adj2" fmla="val 21462690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87AB7-EABE-4095-BD0F-160C1059D132}">
      <dsp:nvSpPr>
        <dsp:cNvPr id="0" name=""/>
        <dsp:cNvSpPr/>
      </dsp:nvSpPr>
      <dsp:spPr>
        <a:xfrm>
          <a:off x="2632177" y="205890"/>
          <a:ext cx="4357292" cy="4357292"/>
        </a:xfrm>
        <a:prstGeom prst="blockArc">
          <a:avLst>
            <a:gd name="adj1" fmla="val 14149734"/>
            <a:gd name="adj2" fmla="val 18290863"/>
            <a:gd name="adj3" fmla="val 2132"/>
          </a:avLst>
        </a:prstGeom>
        <a:solidFill>
          <a:srgbClr val="FCD8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BA3B-C108-4B6F-850E-57C1101FEE85}">
      <dsp:nvSpPr>
        <dsp:cNvPr id="0" name=""/>
        <dsp:cNvSpPr/>
      </dsp:nvSpPr>
      <dsp:spPr>
        <a:xfrm>
          <a:off x="1928330" y="1270891"/>
          <a:ext cx="3587836" cy="2532597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>
              <a:solidFill>
                <a:schemeClr val="tx1"/>
              </a:solidFill>
            </a:rPr>
            <a:t>Wert eines Grundstücks</a:t>
          </a:r>
          <a:endParaRPr lang="de-DE" sz="3400" kern="1200" dirty="0">
            <a:solidFill>
              <a:schemeClr val="tx1"/>
            </a:solidFill>
          </a:endParaRPr>
        </a:p>
      </dsp:txBody>
      <dsp:txXfrm>
        <a:off x="2453756" y="1641781"/>
        <a:ext cx="2536984" cy="1790817"/>
      </dsp:txXfrm>
    </dsp:sp>
    <dsp:sp modelId="{4F7A481D-AA30-4169-AB1E-4A3D537EA668}">
      <dsp:nvSpPr>
        <dsp:cNvPr id="0" name=""/>
        <dsp:cNvSpPr/>
      </dsp:nvSpPr>
      <dsp:spPr>
        <a:xfrm>
          <a:off x="2520278" y="216014"/>
          <a:ext cx="2159832" cy="770403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Richtungsmäßige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Lage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2836578" y="328837"/>
        <a:ext cx="1527232" cy="544757"/>
      </dsp:txXfrm>
    </dsp:sp>
    <dsp:sp modelId="{7F8F25C0-A1D4-48F1-9491-5071CA876767}">
      <dsp:nvSpPr>
        <dsp:cNvPr id="0" name=""/>
        <dsp:cNvSpPr/>
      </dsp:nvSpPr>
      <dsp:spPr>
        <a:xfrm>
          <a:off x="4968545" y="345637"/>
          <a:ext cx="2147763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Bodennutzung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283078" y="424718"/>
        <a:ext cx="1518697" cy="381834"/>
      </dsp:txXfrm>
    </dsp:sp>
    <dsp:sp modelId="{AC2BBA71-D29F-42DC-A35F-545783787EA1}">
      <dsp:nvSpPr>
        <dsp:cNvPr id="0" name=""/>
        <dsp:cNvSpPr/>
      </dsp:nvSpPr>
      <dsp:spPr>
        <a:xfrm>
          <a:off x="5522238" y="1111465"/>
          <a:ext cx="1387926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Temperatur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725495" y="1190546"/>
        <a:ext cx="981412" cy="381834"/>
      </dsp:txXfrm>
    </dsp:sp>
    <dsp:sp modelId="{F9639E70-2536-4799-9E45-14629862EB26}">
      <dsp:nvSpPr>
        <dsp:cNvPr id="0" name=""/>
        <dsp:cNvSpPr/>
      </dsp:nvSpPr>
      <dsp:spPr>
        <a:xfrm>
          <a:off x="5666268" y="2001818"/>
          <a:ext cx="1458725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Kleinklima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879893" y="2080899"/>
        <a:ext cx="1031475" cy="381834"/>
      </dsp:txXfrm>
    </dsp:sp>
    <dsp:sp modelId="{B1CE0E66-43C1-4374-9C9B-D5E670B9BAC4}">
      <dsp:nvSpPr>
        <dsp:cNvPr id="0" name=""/>
        <dsp:cNvSpPr/>
      </dsp:nvSpPr>
      <dsp:spPr>
        <a:xfrm>
          <a:off x="5256585" y="3081936"/>
          <a:ext cx="2193206" cy="770403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Geologische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Ausgangssituation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577773" y="3194759"/>
        <a:ext cx="1550830" cy="544757"/>
      </dsp:txXfrm>
    </dsp:sp>
    <dsp:sp modelId="{784A3728-09BD-4FC4-80BA-D5A81ACB8803}">
      <dsp:nvSpPr>
        <dsp:cNvPr id="0" name=""/>
        <dsp:cNvSpPr/>
      </dsp:nvSpPr>
      <dsp:spPr>
        <a:xfrm>
          <a:off x="4896544" y="4090051"/>
          <a:ext cx="1630678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Leitungen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135351" y="4169132"/>
        <a:ext cx="1153064" cy="381834"/>
      </dsp:txXfrm>
    </dsp:sp>
    <dsp:sp modelId="{770BC981-72ED-4BD2-B89A-B7ABCDF29800}">
      <dsp:nvSpPr>
        <dsp:cNvPr id="0" name=""/>
        <dsp:cNvSpPr/>
      </dsp:nvSpPr>
      <dsp:spPr>
        <a:xfrm>
          <a:off x="3302603" y="4359983"/>
          <a:ext cx="1297408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Bodenart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492604" y="4439064"/>
        <a:ext cx="917406" cy="381834"/>
      </dsp:txXfrm>
    </dsp:sp>
    <dsp:sp modelId="{D614C3C2-8E38-4347-AB50-E802616F9534}">
      <dsp:nvSpPr>
        <dsp:cNvPr id="0" name=""/>
        <dsp:cNvSpPr/>
      </dsp:nvSpPr>
      <dsp:spPr>
        <a:xfrm>
          <a:off x="1790437" y="4359983"/>
          <a:ext cx="1391816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Humus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994264" y="4439064"/>
        <a:ext cx="984162" cy="381834"/>
      </dsp:txXfrm>
    </dsp:sp>
    <dsp:sp modelId="{718484B4-09BB-4CFE-8ECD-CDD24DBCA55B}">
      <dsp:nvSpPr>
        <dsp:cNvPr id="0" name=""/>
        <dsp:cNvSpPr/>
      </dsp:nvSpPr>
      <dsp:spPr>
        <a:xfrm>
          <a:off x="0" y="3874030"/>
          <a:ext cx="2380472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Wasserhaushalt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48612" y="3953111"/>
        <a:ext cx="1683248" cy="381834"/>
      </dsp:txXfrm>
    </dsp:sp>
    <dsp:sp modelId="{18768C43-FD58-4F3E-9C3C-44392F767FE5}">
      <dsp:nvSpPr>
        <dsp:cNvPr id="0" name=""/>
        <dsp:cNvSpPr/>
      </dsp:nvSpPr>
      <dsp:spPr>
        <a:xfrm>
          <a:off x="0" y="2915856"/>
          <a:ext cx="2036185" cy="770403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Rechtliche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Belastungen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298192" y="3028679"/>
        <a:ext cx="1439801" cy="544757"/>
      </dsp:txXfrm>
    </dsp:sp>
    <dsp:sp modelId="{D2B3480F-2F61-4108-ABB2-D1AD0487314E}">
      <dsp:nvSpPr>
        <dsp:cNvPr id="0" name=""/>
        <dsp:cNvSpPr/>
      </dsp:nvSpPr>
      <dsp:spPr>
        <a:xfrm>
          <a:off x="0" y="2160238"/>
          <a:ext cx="1855834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Höhenlage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271781" y="2239319"/>
        <a:ext cx="1312272" cy="381834"/>
      </dsp:txXfrm>
    </dsp:sp>
    <dsp:sp modelId="{A2198EA9-20BB-46D1-840D-13A825FF9161}">
      <dsp:nvSpPr>
        <dsp:cNvPr id="0" name=""/>
        <dsp:cNvSpPr/>
      </dsp:nvSpPr>
      <dsp:spPr>
        <a:xfrm>
          <a:off x="0" y="1368154"/>
          <a:ext cx="2172694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Geländeneigung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18184" y="1447235"/>
        <a:ext cx="1536326" cy="381834"/>
      </dsp:txXfrm>
    </dsp:sp>
    <dsp:sp modelId="{B5FE8CEC-72B4-43A8-9BCB-728DD16E36F7}">
      <dsp:nvSpPr>
        <dsp:cNvPr id="0" name=""/>
        <dsp:cNvSpPr/>
      </dsp:nvSpPr>
      <dsp:spPr>
        <a:xfrm>
          <a:off x="504062" y="648074"/>
          <a:ext cx="1938721" cy="539996"/>
        </a:xfrm>
        <a:prstGeom prst="ellipse">
          <a:avLst/>
        </a:prstGeom>
        <a:solidFill>
          <a:srgbClr val="FCD8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Niederschläge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787981" y="727155"/>
        <a:ext cx="1370883" cy="38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494F-0BBC-4BA5-AADF-08BA379DF561}" type="datetimeFigureOut">
              <a:rPr lang="de-DE" smtClean="0"/>
              <a:t>25.01.2018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161D4-EFC7-41A9-A746-90F826970C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0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 txBox="1">
            <a:spLocks/>
          </p:cNvSpPr>
          <p:nvPr userDrawn="1"/>
        </p:nvSpPr>
        <p:spPr>
          <a:xfrm>
            <a:off x="2843807" y="5733256"/>
            <a:ext cx="4533327" cy="64807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rgbClr val="4B4B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 smtClean="0"/>
              <a:t>Lothar </a:t>
            </a:r>
            <a:r>
              <a:rPr lang="de-DE" sz="1500" dirty="0" err="1" smtClean="0"/>
              <a:t>Birzle</a:t>
            </a: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dirty="0" smtClean="0"/>
              <a:t>Teilnehmerversammlung</a:t>
            </a:r>
            <a:r>
              <a:rPr lang="de-DE" sz="1500" baseline="0" dirty="0" smtClean="0"/>
              <a:t> vom </a:t>
            </a:r>
            <a:r>
              <a:rPr lang="de-DE" sz="1500" dirty="0" smtClean="0"/>
              <a:t>31.01.2018</a:t>
            </a:r>
            <a:endParaRPr lang="de-DE" sz="150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514800" y="680400"/>
            <a:ext cx="69660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008ECD"/>
                </a:solidFill>
                <a:latin typeface="Arial" pitchFamily="34" charset="0"/>
                <a:cs typeface="Arial" pitchFamily="34" charset="0"/>
              </a:rPr>
              <a:t>Amt für Ländliche Entwicklung Schwaben</a:t>
            </a:r>
            <a:endParaRPr lang="de-DE" sz="2400" dirty="0">
              <a:solidFill>
                <a:srgbClr val="008E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 userDrawn="1"/>
        </p:nvSpPr>
        <p:spPr>
          <a:xfrm>
            <a:off x="1818000" y="4734000"/>
            <a:ext cx="5580000" cy="92724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rgbClr val="4B4B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Die Wertermittlung in Verfahren der Ländlichen Entwicklung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0153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3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9144"/>
            <a:ext cx="9107424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7"/>
          <p:cNvSpPr>
            <a:spLocks noChangeArrowheads="1"/>
          </p:cNvSpPr>
          <p:nvPr userDrawn="1"/>
        </p:nvSpPr>
        <p:spPr bwMode="auto">
          <a:xfrm>
            <a:off x="8012113" y="112713"/>
            <a:ext cx="8445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7575"/>
            <a:r>
              <a:rPr lang="de-DE" sz="1200">
                <a:solidFill>
                  <a:srgbClr val="707173"/>
                </a:solidFill>
              </a:rPr>
              <a:t>Seite </a:t>
            </a:r>
            <a:fld id="{342A76D3-5BE5-4F9B-B196-2007969C81B0}" type="slidenum">
              <a:rPr lang="de-DE" sz="1200">
                <a:solidFill>
                  <a:srgbClr val="707173"/>
                </a:solidFill>
              </a:rPr>
              <a:pPr defTabSz="917575"/>
              <a:t>‹Nr.›</a:t>
            </a:fld>
            <a:endParaRPr lang="de-DE" sz="1200">
              <a:solidFill>
                <a:srgbClr val="707173"/>
              </a:solidFill>
            </a:endParaRPr>
          </a:p>
        </p:txBody>
      </p:sp>
      <p:sp>
        <p:nvSpPr>
          <p:cNvPr id="492558" name="Rectangle 14"/>
          <p:cNvSpPr>
            <a:spLocks noChangeArrowheads="1"/>
          </p:cNvSpPr>
          <p:nvPr userDrawn="1"/>
        </p:nvSpPr>
        <p:spPr bwMode="auto">
          <a:xfrm>
            <a:off x="114300" y="93663"/>
            <a:ext cx="6683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e-DE" sz="1500" dirty="0" smtClean="0">
                <a:solidFill>
                  <a:srgbClr val="707173"/>
                </a:solidFill>
              </a:rPr>
              <a:t>Die Wertermittlung in</a:t>
            </a:r>
            <a:r>
              <a:rPr lang="de-DE" sz="1500" baseline="0" dirty="0" smtClean="0">
                <a:solidFill>
                  <a:srgbClr val="707173"/>
                </a:solidFill>
              </a:rPr>
              <a:t> Verfahren der Ländlichen Entwicklung</a:t>
            </a:r>
            <a:endParaRPr lang="de-DE" sz="1500" dirty="0">
              <a:solidFill>
                <a:srgbClr val="707173"/>
              </a:solidFill>
            </a:endParaRPr>
          </a:p>
        </p:txBody>
      </p:sp>
      <p:sp>
        <p:nvSpPr>
          <p:cNvPr id="492559" name="Rectangle 15"/>
          <p:cNvSpPr>
            <a:spLocks noChangeArrowheads="1"/>
          </p:cNvSpPr>
          <p:nvPr userDrawn="1"/>
        </p:nvSpPr>
        <p:spPr bwMode="auto">
          <a:xfrm>
            <a:off x="1403350" y="6426200"/>
            <a:ext cx="70786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r"/>
            <a:r>
              <a:rPr lang="de-DE" sz="1200" dirty="0" smtClean="0">
                <a:solidFill>
                  <a:srgbClr val="707173"/>
                </a:solidFill>
              </a:rPr>
              <a:t>Teilnehmergemeinschaft Burtenbach IV·    Lothar </a:t>
            </a:r>
            <a:r>
              <a:rPr lang="de-DE" sz="1200" dirty="0" err="1" smtClean="0">
                <a:solidFill>
                  <a:srgbClr val="707173"/>
                </a:solidFill>
              </a:rPr>
              <a:t>Birzle</a:t>
            </a:r>
            <a:endParaRPr lang="de-DE" sz="1200" dirty="0">
              <a:solidFill>
                <a:srgbClr val="707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9pPr>
    </p:titleStyle>
    <p:bodyStyle>
      <a:lvl1pPr marL="342900" indent="-342900" algn="r" rtl="0" fontAlgn="base">
        <a:spcBef>
          <a:spcPct val="0"/>
        </a:spcBef>
        <a:spcAft>
          <a:spcPct val="0"/>
        </a:spcAft>
        <a:defRPr sz="1200">
          <a:solidFill>
            <a:srgbClr val="70717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file:///\\le-schw-srv-n1v\sachgebiete\Abt-Z\SG-Z4\PPP%60s_DE_FN_ILE\Wertermittlung\wertermittlungskarte_E_001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620687"/>
            <a:ext cx="424847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Wertbeeinflussende Faktoren</a:t>
            </a:r>
            <a:endParaRPr lang="de-DE" sz="24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559402845"/>
              </p:ext>
            </p:extLst>
          </p:nvPr>
        </p:nvGraphicFramePr>
        <p:xfrm>
          <a:off x="539552" y="119675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8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24847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Wertbeeinflussende Faktoren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70080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Wichtig: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u="sng" dirty="0" smtClean="0"/>
              <a:t>Persönliche Wertvorstellungen </a:t>
            </a:r>
            <a:r>
              <a:rPr lang="de-DE" sz="2400" dirty="0" smtClean="0"/>
              <a:t>spielen keine Rolle!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 smtClean="0"/>
              <a:t>Massgebend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Objektiver Wert, d.h. der Wert, den ein Grundstück für </a:t>
            </a:r>
            <a:r>
              <a:rPr lang="de-DE" sz="2400" u="sng" dirty="0" smtClean="0"/>
              <a:t>jedermann </a:t>
            </a:r>
            <a:r>
              <a:rPr lang="de-DE" sz="2400" dirty="0" smtClean="0"/>
              <a:t>hat, der es </a:t>
            </a:r>
            <a:r>
              <a:rPr lang="de-DE" sz="2400" u="sng" dirty="0" smtClean="0"/>
              <a:t>ortsüblich</a:t>
            </a:r>
            <a:r>
              <a:rPr lang="de-DE" sz="2400" dirty="0" smtClean="0"/>
              <a:t> nutzt.</a:t>
            </a:r>
          </a:p>
        </p:txBody>
      </p:sp>
    </p:spTree>
    <p:extLst>
      <p:ext uri="{BB962C8B-B14F-4D97-AF65-F5344CB8AC3E}">
        <p14:creationId xmlns:p14="http://schemas.microsoft.com/office/powerpoint/2010/main" val="3042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792088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Mustergrundaufstellung (Bewertung der Mustergründe)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628800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Vergleich aller im Verfahrensgebiet vorkommenden Bodenarten untereinander hinsichtlich ihrer natürlichen Ertragsfähigkeit, also nach …</a:t>
            </a:r>
          </a:p>
          <a:p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Aufbau und Ausbildung des Bodenprofils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Aufbau und Zusammensetzung von Krume, Unterboden und Untergrund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Korngrößenzusammensetzung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Humusgehalt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Durchlüftung und Bearbeitung des Bodens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Wasserverhältnisse und</a:t>
            </a:r>
          </a:p>
          <a:p>
            <a:endParaRPr lang="de-DE" dirty="0"/>
          </a:p>
          <a:p>
            <a:r>
              <a:rPr lang="de-DE" dirty="0" smtClean="0"/>
              <a:t>und Festlegung der </a:t>
            </a:r>
            <a:r>
              <a:rPr lang="de-DE" b="1" dirty="0" smtClean="0"/>
              <a:t>Tauschverhältnisse</a:t>
            </a:r>
            <a:r>
              <a:rPr lang="de-DE" dirty="0" smtClean="0"/>
              <a:t> dieser Böden untereinander.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5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770485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Mustergrundaufstellung (Bewertung der Mustergründe)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55679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Als Grundlage für die Auswahl der Mustergründe werden die verschiedenen, im Verfahrensgebiet vorkommenden Bodentypen der Reichsbodenschätzung herangezogen.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292494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Tauschverhältnis wird durch einen </a:t>
            </a:r>
            <a:r>
              <a:rPr lang="de-DE" b="1" u="sng" dirty="0" smtClean="0"/>
              <a:t>„gedachten Tausch“</a:t>
            </a:r>
            <a:r>
              <a:rPr lang="de-DE" dirty="0" smtClean="0"/>
              <a:t> festgelegt:</a:t>
            </a:r>
          </a:p>
          <a:p>
            <a:endParaRPr lang="de-DE" dirty="0"/>
          </a:p>
          <a:p>
            <a:r>
              <a:rPr lang="de-DE" dirty="0" smtClean="0"/>
              <a:t>Wieviel Fläche mehr oder weniger ist erforderlich, um (ertrags-) wertgleich von einem Mustergrund auf einen anderen Mustergrund zu tauschen?</a:t>
            </a:r>
            <a:endParaRPr lang="de-DE" dirty="0"/>
          </a:p>
        </p:txBody>
      </p:sp>
      <p:sp>
        <p:nvSpPr>
          <p:cNvPr id="5" name="Pfeil nach unten 4"/>
          <p:cNvSpPr/>
          <p:nvPr/>
        </p:nvSpPr>
        <p:spPr bwMode="auto">
          <a:xfrm>
            <a:off x="3663610" y="4509120"/>
            <a:ext cx="1168708" cy="648072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15816" y="5445224"/>
            <a:ext cx="3096344" cy="400110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Wertermittlungsrahmen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923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Zu- und Abschläge zum Bodenwert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2296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Hang- und Geländeabschlag</a:t>
            </a:r>
            <a:endParaRPr lang="de-DE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599018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 zunehmender Hangneigung und ungünstiger Form des Geländes wird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729624" y="197886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Bewirtschaftung erschwert,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 Arbeitsaufwand, die Ernteverluste </a:t>
            </a:r>
            <a:br>
              <a:rPr lang="de-DE" dirty="0" smtClean="0"/>
            </a:br>
            <a:r>
              <a:rPr lang="de-DE" dirty="0" smtClean="0"/>
              <a:t>und die Abschwemmung erhöht und damit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 Nutzen (=Reinertrag) vermindert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29624" y="3284984"/>
            <a:ext cx="527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Einfluss von Hangneigung und Geländeform  auf den Wert landwirtschaftlicher Grundstücke wird durch </a:t>
            </a:r>
            <a:r>
              <a:rPr lang="de-DE" b="1" dirty="0" smtClean="0"/>
              <a:t>prozentuale Abschläge vom Bodenwert </a:t>
            </a:r>
            <a:r>
              <a:rPr lang="de-DE" dirty="0" smtClean="0"/>
              <a:t>berücksichtigt.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465597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prozentuale Abschlag wird in Wertzahlen ausgedrückt und in der Wertermittlungskarte mit </a:t>
            </a:r>
            <a:r>
              <a:rPr lang="de-DE" b="1" u="sng" dirty="0" smtClean="0"/>
              <a:t>(…H)</a:t>
            </a:r>
            <a:r>
              <a:rPr lang="de-DE" dirty="0" smtClean="0"/>
              <a:t> dargestellt.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1080"/>
            <a:ext cx="2371734" cy="25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Zu- und Abschläge zum Bodenwert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296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Nass- und Feuchtstellen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700808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Stellen mit stauender Nässe beeinträchtigen wesentlich 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58400" y="234888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Nutzung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Bewirtschaftung und somit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den Nutzen (=Reinertrag)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3928" y="371703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Nass- und Feuchtstellen werden je nach Stärke bzw. der Häufigkeit der </a:t>
            </a:r>
            <a:r>
              <a:rPr lang="de-DE" dirty="0" err="1" smtClean="0"/>
              <a:t>Vernässung</a:t>
            </a:r>
            <a:r>
              <a:rPr lang="de-DE" dirty="0" smtClean="0"/>
              <a:t> mit </a:t>
            </a:r>
            <a:r>
              <a:rPr lang="de-DE" b="1" dirty="0" smtClean="0"/>
              <a:t>Abschlägen bis zu 3 Wertzahlen</a:t>
            </a:r>
            <a:r>
              <a:rPr lang="de-DE" dirty="0" smtClean="0"/>
              <a:t> berücksichtigt.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52292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der Wertermittlungskarte wird der Abschlag mit </a:t>
            </a:r>
            <a:r>
              <a:rPr lang="de-DE" b="1" u="sng" dirty="0" smtClean="0"/>
              <a:t>(…N)</a:t>
            </a:r>
            <a:r>
              <a:rPr lang="de-DE" dirty="0" smtClean="0"/>
              <a:t> dargestellt.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367432" cy="28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Zu- und Abschläge zum Bodenwert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1967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Waldrandlage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566084"/>
            <a:ext cx="838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Nutzen (=Reinertrag) einer am Waldrand gelegenen Fläche wird vermindert </a:t>
            </a:r>
            <a:br>
              <a:rPr lang="de-DE" dirty="0" smtClean="0"/>
            </a:br>
            <a:r>
              <a:rPr lang="de-DE" dirty="0" smtClean="0"/>
              <a:t>durch 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44016" y="206084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Waldschatten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Wurzelschaden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Laubbefall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Kleinklima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99320" y="3277393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Auswirkungen der Waldrandlage auf den Wert landwirtschaftlicher Grundstücke werden durch einen </a:t>
            </a:r>
            <a:r>
              <a:rPr lang="de-DE" b="1" dirty="0" smtClean="0"/>
              <a:t>verschieden hohen prozentualen Abschlag </a:t>
            </a:r>
            <a:r>
              <a:rPr lang="de-DE" dirty="0" smtClean="0"/>
              <a:t>vom Bodenwert </a:t>
            </a:r>
            <a:r>
              <a:rPr lang="de-DE" b="1" dirty="0" smtClean="0"/>
              <a:t>auf einem gleich breiten Streifen, je nach Lage des Waldes, </a:t>
            </a:r>
            <a:r>
              <a:rPr lang="de-DE" dirty="0" smtClean="0"/>
              <a:t>berücksichtigt.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5" y="2249502"/>
            <a:ext cx="2254697" cy="25052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7" y="4869160"/>
            <a:ext cx="762066" cy="7620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87" y="4869160"/>
            <a:ext cx="762066" cy="7620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49520"/>
            <a:ext cx="762066" cy="7620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2320" y="4842320"/>
            <a:ext cx="762066" cy="76206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513941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Westen</a:t>
            </a:r>
          </a:p>
          <a:p>
            <a:r>
              <a:rPr lang="de-DE" sz="1200" dirty="0" smtClean="0"/>
              <a:t>30 %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532" y="51394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Norden</a:t>
            </a:r>
          </a:p>
          <a:p>
            <a:r>
              <a:rPr lang="de-DE" sz="1200" dirty="0" smtClean="0"/>
              <a:t>10 %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4579256" y="514272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Osten</a:t>
            </a:r>
          </a:p>
          <a:p>
            <a:r>
              <a:rPr lang="de-DE" sz="1200" dirty="0" smtClean="0"/>
              <a:t>30 %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6732240" y="51394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Süden</a:t>
            </a:r>
          </a:p>
          <a:p>
            <a:r>
              <a:rPr lang="de-DE" sz="1200" dirty="0" smtClean="0"/>
              <a:t>50 %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79512" y="5802334"/>
            <a:ext cx="885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Der prozentuale Abschlag wird in Wertzahlen ausgedrückt und in der Wertermittlungskarte dargestellt.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123728" y="4266070"/>
            <a:ext cx="6478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25 m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1591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Zu- und Abschläge zum Bodenwert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296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Masten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566084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Flächen, auf denen oder an deren Rand Masten aufgestellt sind, unterliegen </a:t>
            </a:r>
            <a:br>
              <a:rPr lang="de-DE" dirty="0" smtClean="0"/>
            </a:br>
            <a:r>
              <a:rPr lang="de-DE" dirty="0" smtClean="0"/>
              <a:t>einer eingeschränkten Nutzbarkeit und damit einer Wertminderung.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458112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 Wertminderung wird durch einen </a:t>
            </a:r>
            <a:r>
              <a:rPr lang="de-DE" b="1" dirty="0" smtClean="0"/>
              <a:t>Abschlag vom Bodenwert </a:t>
            </a:r>
            <a:r>
              <a:rPr lang="de-DE" b="1" dirty="0" smtClean="0"/>
              <a:t>(WZ 1) </a:t>
            </a:r>
            <a:r>
              <a:rPr lang="de-DE" dirty="0" smtClean="0"/>
              <a:t>im </a:t>
            </a:r>
            <a:r>
              <a:rPr lang="de-DE" dirty="0" smtClean="0"/>
              <a:t>Bereich einer Fläche von der Breite des </a:t>
            </a:r>
            <a:r>
              <a:rPr lang="de-DE" dirty="0" err="1" smtClean="0"/>
              <a:t>Mastens</a:t>
            </a:r>
            <a:r>
              <a:rPr lang="de-DE" dirty="0" smtClean="0"/>
              <a:t> am Boden und gegebenenfalls der zusätzlichen Behinderungsfläche </a:t>
            </a:r>
            <a:r>
              <a:rPr lang="de-DE" dirty="0" smtClean="0"/>
              <a:t>berücksichtigt</a:t>
            </a:r>
            <a:r>
              <a:rPr lang="de-DE" dirty="0"/>
              <a:t>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1692" y="55792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der Wertermittlungskarte wird die abgewertete Fläche als </a:t>
            </a:r>
            <a:r>
              <a:rPr lang="de-DE" b="1" dirty="0" smtClean="0"/>
              <a:t>eigene Klassenfläche</a:t>
            </a:r>
            <a:r>
              <a:rPr lang="de-DE" dirty="0" smtClean="0"/>
              <a:t> ausgewiesen.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8283"/>
            <a:ext cx="2180090" cy="18573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436937"/>
            <a:ext cx="201882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Zu- und Abschläge zum Bodenwert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2968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Überspannungen und unterirdische Leitungen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700808"/>
            <a:ext cx="7904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Flächen, die über oder unter einer Leitung liegen, deren Trasse  durch eine </a:t>
            </a:r>
            <a:br>
              <a:rPr lang="de-DE" dirty="0" smtClean="0"/>
            </a:br>
            <a:r>
              <a:rPr lang="de-DE" dirty="0" smtClean="0"/>
              <a:t>Dienstbarkeit gesichert ist, unterliegen einer eingeschränkten Nutzbarkeit</a:t>
            </a:r>
            <a:br>
              <a:rPr lang="de-DE" dirty="0" smtClean="0"/>
            </a:br>
            <a:r>
              <a:rPr lang="de-DE" dirty="0" smtClean="0"/>
              <a:t>und damit einer Wertminderung.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932040" y="328498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 Wertminderung wird durch </a:t>
            </a:r>
            <a:br>
              <a:rPr lang="de-DE" dirty="0" smtClean="0"/>
            </a:br>
            <a:r>
              <a:rPr lang="de-DE" dirty="0" smtClean="0"/>
              <a:t>einen </a:t>
            </a:r>
            <a:r>
              <a:rPr lang="de-DE" b="1" dirty="0" smtClean="0"/>
              <a:t>Abschlag von 10 % vom Bodenwert im Bereich der Trasse bzw. des Schutzstreifens </a:t>
            </a:r>
            <a:r>
              <a:rPr lang="de-DE" dirty="0" smtClean="0"/>
              <a:t>(nach Festlegung durch den Leitungsinhaber) berücksichtigt.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1617418" cy="15925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22" y="2791474"/>
            <a:ext cx="1954184" cy="16176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25637"/>
            <a:ext cx="1617418" cy="15925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79" y="4489397"/>
            <a:ext cx="1788269" cy="15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Zu- und Abschläge zum Bodenwert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2968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Besondere Abschläge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77281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Wertminderungen aus sonstigen Gründen </a:t>
            </a:r>
          </a:p>
          <a:p>
            <a:r>
              <a:rPr lang="de-DE" sz="2400" dirty="0" smtClean="0"/>
              <a:t>wurden vom Vorstand im einzelnen behandelt.</a:t>
            </a:r>
          </a:p>
          <a:p>
            <a:endParaRPr lang="de-DE" sz="2400" dirty="0"/>
          </a:p>
          <a:p>
            <a:r>
              <a:rPr lang="de-DE" sz="2400" dirty="0" smtClean="0"/>
              <a:t>Abschlag wegen Gewässerrandlage:</a:t>
            </a:r>
          </a:p>
          <a:p>
            <a:r>
              <a:rPr lang="de-DE" sz="2400" dirty="0" smtClean="0"/>
              <a:t>20 % auf 10 m </a:t>
            </a:r>
            <a:r>
              <a:rPr lang="de-DE" sz="2400" dirty="0" smtClean="0"/>
              <a:t>Breite</a:t>
            </a:r>
          </a:p>
          <a:p>
            <a:endParaRPr lang="de-DE" sz="2400" dirty="0" smtClean="0"/>
          </a:p>
          <a:p>
            <a:r>
              <a:rPr lang="de-DE" sz="2400" dirty="0" smtClean="0"/>
              <a:t>Bei gelegentlich wasserführenden </a:t>
            </a:r>
            <a:r>
              <a:rPr lang="de-DE" sz="2400" dirty="0"/>
              <a:t>G</a:t>
            </a:r>
            <a:r>
              <a:rPr lang="de-DE" sz="2400" dirty="0" smtClean="0"/>
              <a:t>ewässern:</a:t>
            </a:r>
          </a:p>
          <a:p>
            <a:r>
              <a:rPr lang="de-DE" sz="2400" dirty="0" smtClean="0"/>
              <a:t>10 % auf 5 m </a:t>
            </a:r>
            <a:r>
              <a:rPr lang="de-DE" sz="2400" dirty="0" smtClean="0"/>
              <a:t>Breite</a:t>
            </a:r>
          </a:p>
          <a:p>
            <a:endParaRPr lang="de-DE" sz="2400" dirty="0" smtClean="0"/>
          </a:p>
          <a:p>
            <a:r>
              <a:rPr lang="de-DE" sz="2400" dirty="0" smtClean="0"/>
              <a:t>Einzelbäume: </a:t>
            </a:r>
          </a:p>
          <a:p>
            <a:r>
              <a:rPr lang="de-DE" sz="2400" dirty="0" smtClean="0"/>
              <a:t>Kronenfläche + </a:t>
            </a:r>
            <a:r>
              <a:rPr lang="de-DE" sz="2400" dirty="0" err="1" smtClean="0"/>
              <a:t>ca</a:t>
            </a:r>
            <a:r>
              <a:rPr lang="de-DE" sz="2400" dirty="0" smtClean="0"/>
              <a:t> 25</a:t>
            </a:r>
            <a:r>
              <a:rPr lang="de-DE" sz="2400" dirty="0" smtClean="0"/>
              <a:t>% der Fläche mit der WZ 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194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1776" r="10936" b="159"/>
          <a:stretch/>
        </p:blipFill>
        <p:spPr>
          <a:xfrm>
            <a:off x="323528" y="2060848"/>
            <a:ext cx="6764291" cy="39604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3"/>
            <a:ext cx="2140215" cy="15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476672"/>
            <a:ext cx="4968552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Bewertung von Sonderflächen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0208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Orts- und </a:t>
            </a:r>
            <a:r>
              <a:rPr lang="de-DE" b="1" u="sng" dirty="0" err="1" smtClean="0"/>
              <a:t>Baulagen</a:t>
            </a:r>
            <a:endParaRPr lang="de-DE" b="1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7" y="1421067"/>
            <a:ext cx="1139858" cy="11398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8" y="2636912"/>
            <a:ext cx="1145953" cy="11459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9" y="3861048"/>
            <a:ext cx="1145953" cy="11459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9" y="5085184"/>
            <a:ext cx="1145953" cy="114595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19672" y="144559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Ortslagen: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Grundstücke im Ortsbereich mit baulicher Nutzung (Innenbereich)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Flächen im Zusammenhang bebauter Ortsteile (Baulücken)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619672" y="258423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Baureifes 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Flächen, die nach öffentlich rechtlichen Vorschriften (BauGB) baulich nutzbar sind (d.h. Erschließung gesichert, nach Lage, Form und Größe zur Bebauung geeignet).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648256" y="383385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Rohbauland: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Flächen, die nach BauGB für eine bauliche Nutzung bestimmt (z.B. durch einen Bebauungsplan), aber aufgrund der Lage, Form, Größe oder Erschließung noch nicht bebaut werden können.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619672" y="51571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Bauerwartungsland: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Fläche, die in absehbarer Zeit eine bauliche Nutzung erwarten lassen (z.B. nach Flächennutzungsplan)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7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46449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Bewertung von Sonderflächen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296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Der Verkehrswert (§ 194 </a:t>
            </a:r>
            <a:r>
              <a:rPr lang="de-DE" b="1" u="sng" dirty="0" err="1" smtClean="0"/>
              <a:t>BauBG</a:t>
            </a:r>
            <a:r>
              <a:rPr lang="de-DE" b="1" u="sng" dirty="0" smtClean="0"/>
              <a:t>)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98884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Verkehrswert wird durch den </a:t>
            </a:r>
            <a:r>
              <a:rPr lang="de-DE" sz="2400" b="1" dirty="0" smtClean="0"/>
              <a:t>Preis</a:t>
            </a:r>
            <a:r>
              <a:rPr lang="de-DE" sz="2400" dirty="0" smtClean="0"/>
              <a:t> bestimmt, der in dem Zeitpunkt, auf den sich die Ermittlung bezieht, im gewöhnlichen Geschäftsverkehr nach den rechtlichen Gegebenheiten und </a:t>
            </a:r>
            <a:r>
              <a:rPr lang="de-DE" sz="2400" b="1" dirty="0" smtClean="0"/>
              <a:t>tatsächlichen Eigenschaften, der sonstigen Beschaffenheit und der Lage des Grundstücks </a:t>
            </a:r>
            <a:r>
              <a:rPr lang="de-DE" sz="2400" dirty="0" smtClean="0"/>
              <a:t>oder des sonstigen Gegenstands der Wertermittlung </a:t>
            </a:r>
            <a:r>
              <a:rPr lang="de-DE" sz="2400" b="1" dirty="0" smtClean="0"/>
              <a:t>ohne Rücksicht auf ungewöhnliche oder persönliche Verhältnisse</a:t>
            </a:r>
            <a:r>
              <a:rPr lang="de-DE" sz="2400" dirty="0" smtClean="0"/>
              <a:t> zu erzielen wäre.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487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46449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Bewertung von Sonderflächen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296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Der Verkehrswert (§ 194 </a:t>
            </a:r>
            <a:r>
              <a:rPr lang="de-DE" b="1" u="sng" dirty="0" err="1" smtClean="0"/>
              <a:t>BauBG</a:t>
            </a:r>
            <a:r>
              <a:rPr lang="de-DE" b="1" u="sng" dirty="0" smtClean="0"/>
              <a:t>)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98884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Wohngebiet			10-facher Ackerwert</a:t>
            </a:r>
          </a:p>
          <a:p>
            <a:endParaRPr lang="de-DE" sz="2400" dirty="0" smtClean="0"/>
          </a:p>
          <a:p>
            <a:r>
              <a:rPr lang="de-DE" sz="2400" dirty="0" smtClean="0"/>
              <a:t>Mischgebiet</a:t>
            </a:r>
            <a:r>
              <a:rPr lang="de-DE" sz="2400" dirty="0"/>
              <a:t>		</a:t>
            </a:r>
            <a:r>
              <a:rPr lang="de-DE" sz="2400" dirty="0" smtClean="0"/>
              <a:t>	10-facher Ackerwert</a:t>
            </a:r>
          </a:p>
          <a:p>
            <a:endParaRPr lang="de-DE" sz="2400" dirty="0"/>
          </a:p>
          <a:p>
            <a:r>
              <a:rPr lang="de-DE" sz="2400" dirty="0" smtClean="0"/>
              <a:t>Gewerbegebiet</a:t>
            </a:r>
            <a:r>
              <a:rPr lang="de-DE" sz="2400" dirty="0"/>
              <a:t>	</a:t>
            </a:r>
            <a:r>
              <a:rPr lang="de-DE" sz="2400" dirty="0" smtClean="0"/>
              <a:t>	  5-facher Ackerwert</a:t>
            </a:r>
          </a:p>
          <a:p>
            <a:endParaRPr lang="de-DE" sz="2400" dirty="0"/>
          </a:p>
          <a:p>
            <a:r>
              <a:rPr lang="de-DE" sz="2400" dirty="0" smtClean="0"/>
              <a:t>Begünstigtes Agrarland</a:t>
            </a:r>
            <a:r>
              <a:rPr lang="de-DE" sz="2400" dirty="0"/>
              <a:t>	  </a:t>
            </a:r>
            <a:r>
              <a:rPr lang="de-DE" sz="2400" dirty="0" smtClean="0"/>
              <a:t>3-5-facher </a:t>
            </a:r>
            <a:r>
              <a:rPr lang="de-DE" sz="2400" dirty="0"/>
              <a:t>Ackerwert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308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46449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Bewertung von Sonderflächen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1648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Waldgrundstücke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6288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Wert von Waldgrundstücken setzt sich zusammen aus dem Wert des Waldbodens und des aufstehenden Holzbestandes. Für den Wert eines Waldes sind entscheidend …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458548" y="2582945"/>
            <a:ext cx="48029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natürlichen Gegebenheiten</a:t>
            </a:r>
            <a:br>
              <a:rPr lang="de-DE" dirty="0" smtClean="0"/>
            </a:br>
            <a:r>
              <a:rPr lang="de-DE" dirty="0" smtClean="0"/>
              <a:t>(z.B. Bodengüte, Klima, Geländegestalt)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wirtschaftlichen Gegebenheiten des Waldstandortes (z.B. Erschließung)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3933056"/>
            <a:ext cx="8043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Ein </a:t>
            </a:r>
            <a:r>
              <a:rPr lang="de-DE" sz="1600" b="1" dirty="0" smtClean="0"/>
              <a:t>anerkannter Forstsachverständiger </a:t>
            </a:r>
            <a:r>
              <a:rPr lang="de-DE" sz="1600" dirty="0" smtClean="0"/>
              <a:t>ermittelt den Wert für den Waldboden und den Holzbestand. Dies wird in der Regel nur bei Waldflurbereinigungen angewandt.</a:t>
            </a:r>
          </a:p>
          <a:p>
            <a:r>
              <a:rPr lang="de-DE" sz="1600" dirty="0" smtClean="0"/>
              <a:t>In allen anderen Verfahrensarten gehen Waldgrundstücke oder Teilflächen davon nur in </a:t>
            </a:r>
            <a:r>
              <a:rPr lang="de-DE" sz="1600" b="1" dirty="0" smtClean="0"/>
              <a:t>Ausnahmefällen </a:t>
            </a:r>
            <a:r>
              <a:rPr lang="de-DE" sz="1600" dirty="0" smtClean="0"/>
              <a:t>auf andere Teilnehmer über. Deshalb wird auf eine </a:t>
            </a:r>
            <a:r>
              <a:rPr lang="de-DE" sz="1600" b="1" dirty="0" smtClean="0"/>
              <a:t>Ermittlung des Bodenwertes</a:t>
            </a:r>
            <a:r>
              <a:rPr lang="de-DE" sz="1600" dirty="0" smtClean="0"/>
              <a:t> verzichtet und für alle Waldflächen im Verfahrensgebiet ein einheitlicher Wert angesetzt</a:t>
            </a:r>
            <a:r>
              <a:rPr lang="de-DE" sz="1600" dirty="0"/>
              <a:t> </a:t>
            </a:r>
            <a:r>
              <a:rPr lang="de-DE" sz="1600" b="1" dirty="0" smtClean="0"/>
              <a:t>(WZ 5)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79615"/>
            <a:ext cx="1447926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46449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Bewertung von Sonderflächen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Ödungen</a:t>
            </a:r>
            <a:r>
              <a:rPr lang="de-DE" b="1" u="sng" dirty="0" smtClean="0"/>
              <a:t>, Raine, Ranken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19888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Wert von Flächen ohne land- und forstwirtschaftlichen Ertrag liegt in aller Regel unter dem Wert eines Waldbodens.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03376" y="34290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Diese Flächen werden deshalb je nach örtlicher Gegebenheit und Nutzungsmöglichkeit mit einer </a:t>
            </a:r>
            <a:r>
              <a:rPr lang="de-DE" sz="2400" b="1" dirty="0" smtClean="0"/>
              <a:t>Wertzahl zwischen 1 und 3 </a:t>
            </a:r>
            <a:r>
              <a:rPr lang="de-DE" sz="2400" dirty="0" smtClean="0"/>
              <a:t>eingewertet.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676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3672408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Wertermittlungskarte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1967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Der Weg zur Wertermittlungskarte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179511" y="1984774"/>
            <a:ext cx="178510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Digitale Flurkarte</a:t>
            </a:r>
          </a:p>
          <a:p>
            <a:r>
              <a:rPr lang="de-DE" sz="1600" dirty="0" smtClean="0"/>
              <a:t>mit Gewannen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291711" y="1984774"/>
            <a:ext cx="1668517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Eintrag der Wertzahlen und Abschläge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335392" y="1984774"/>
            <a:ext cx="2108815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Eintrag der Wertgrenzen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762571" y="1985036"/>
            <a:ext cx="219472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Wertermittlungskarte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Pfeil nach unten 7"/>
          <p:cNvSpPr/>
          <p:nvPr/>
        </p:nvSpPr>
        <p:spPr bwMode="auto">
          <a:xfrm>
            <a:off x="820037" y="2996952"/>
            <a:ext cx="504056" cy="36004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feil nach unten 8"/>
          <p:cNvSpPr/>
          <p:nvPr/>
        </p:nvSpPr>
        <p:spPr bwMode="auto">
          <a:xfrm>
            <a:off x="2873941" y="2999304"/>
            <a:ext cx="504056" cy="36004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>
            <a:off x="5137771" y="2996952"/>
            <a:ext cx="504056" cy="36004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/>
          <p:cNvPicPr/>
          <p:nvPr/>
        </p:nvPicPr>
        <p:blipFill rotWithShape="1">
          <a:blip r:embed="rId2"/>
          <a:srcRect l="15117" t="12396" r="63115" b="22314"/>
          <a:stretch/>
        </p:blipFill>
        <p:spPr bwMode="auto">
          <a:xfrm>
            <a:off x="179512" y="3501008"/>
            <a:ext cx="1785107" cy="20445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3"/>
          <a:srcRect l="14607" t="12720" r="62984" b="22439"/>
          <a:stretch/>
        </p:blipFill>
        <p:spPr bwMode="auto">
          <a:xfrm>
            <a:off x="2291711" y="3500323"/>
            <a:ext cx="1668517" cy="2044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/>
          <p:nvPr/>
        </p:nvPicPr>
        <p:blipFill rotWithShape="1">
          <a:blip r:embed="rId4"/>
          <a:srcRect l="14480" t="12252" r="62956" b="21650"/>
          <a:stretch/>
        </p:blipFill>
        <p:spPr bwMode="auto">
          <a:xfrm>
            <a:off x="4313689" y="3523592"/>
            <a:ext cx="2159635" cy="2044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5"/>
          <a:srcRect l="14557" t="12394" r="62930" b="21936"/>
          <a:stretch/>
        </p:blipFill>
        <p:spPr bwMode="auto">
          <a:xfrm>
            <a:off x="6797662" y="3500323"/>
            <a:ext cx="2159635" cy="2044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feil nach unten 14"/>
          <p:cNvSpPr/>
          <p:nvPr/>
        </p:nvSpPr>
        <p:spPr bwMode="auto">
          <a:xfrm>
            <a:off x="7607905" y="2999304"/>
            <a:ext cx="504056" cy="36004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Nach unten gekrümmter Pfeil 15"/>
          <p:cNvSpPr/>
          <p:nvPr/>
        </p:nvSpPr>
        <p:spPr bwMode="auto">
          <a:xfrm>
            <a:off x="1475656" y="1628800"/>
            <a:ext cx="1080120" cy="216024"/>
          </a:xfrm>
          <a:prstGeom prst="curved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Nach unten gekrümmter Pfeil 16"/>
          <p:cNvSpPr/>
          <p:nvPr/>
        </p:nvSpPr>
        <p:spPr bwMode="auto">
          <a:xfrm>
            <a:off x="3420168" y="1624400"/>
            <a:ext cx="1080120" cy="216024"/>
          </a:xfrm>
          <a:prstGeom prst="curved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Nach unten gekrümmter Pfeil 17"/>
          <p:cNvSpPr/>
          <p:nvPr/>
        </p:nvSpPr>
        <p:spPr bwMode="auto">
          <a:xfrm>
            <a:off x="5933264" y="1624400"/>
            <a:ext cx="1080120" cy="216024"/>
          </a:xfrm>
          <a:prstGeom prst="curvedDownArrow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360040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Wertermittlungskarte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687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Die Ergebnisse der Wertermittlung werden in der Regel in einer Karte im Maßstab M = 1:5000, der sog. Wertermittlungskarte festgehalten</a:t>
            </a:r>
            <a:endParaRPr lang="de-DE" b="1" u="sng" dirty="0"/>
          </a:p>
        </p:txBody>
      </p:sp>
      <p:sp>
        <p:nvSpPr>
          <p:cNvPr id="4" name="Interaktive Schaltfläche: Nächste(r) oder Weiter 3">
            <a:hlinkClick r:id="rId2" action="ppaction://hlinkfile" highlightClick="1"/>
          </p:cNvPr>
          <p:cNvSpPr/>
          <p:nvPr/>
        </p:nvSpPr>
        <p:spPr bwMode="auto">
          <a:xfrm>
            <a:off x="8172400" y="5085184"/>
            <a:ext cx="648072" cy="576064"/>
          </a:xfrm>
          <a:prstGeom prst="actionButtonForwardNext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" y="2132856"/>
            <a:ext cx="5477960" cy="33611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195736" y="5661248"/>
            <a:ext cx="417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Auszug aus einer Wertermittlungskarte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348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32048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Wertverhältniszahl (WVZ)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6876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Der Rechengang zur Wertverhältniszahl (WVZ)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21328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Wertverhältniszahl (WVZ) ist Grundlage für den rechnerischen Nachweis der Wertgleichheit zwischen Einlage und Abfindung eines Besitzstandes.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3544" y="31409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Sie setzt Größe und Wert einer Fläche zueinander in Beziehung.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3544" y="37170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Wertverhältniszahl (WVZ) berechnet sich nach folgender Formel: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47664" y="4581127"/>
            <a:ext cx="3679320" cy="984885"/>
          </a:xfrm>
          <a:prstGeom prst="rect">
            <a:avLst/>
          </a:prstGeom>
          <a:solidFill>
            <a:srgbClr val="FCD8B7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/>
              <a:t>  Fläche (m²)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    </a:t>
            </a:r>
            <a:r>
              <a:rPr lang="de-DE" sz="2400" dirty="0" smtClean="0"/>
              <a:t>10 m²</a:t>
            </a:r>
            <a:endParaRPr lang="de-DE" sz="2400" dirty="0"/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691680" y="5073569"/>
            <a:ext cx="1951128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873016" y="484273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x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204712" y="485465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Wert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210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32048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Wertverhältniszahl (WVZ)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Beispiel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431264" y="1772816"/>
            <a:ext cx="529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 Flurstück mit einer Fläche von 3800 m² enthält </a:t>
            </a:r>
            <a:br>
              <a:rPr lang="de-DE" dirty="0" smtClean="0"/>
            </a:br>
            <a:r>
              <a:rPr lang="de-DE" dirty="0" smtClean="0"/>
              <a:t>drei verschiedene Wertklassen, nämlich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868144" y="1268760"/>
            <a:ext cx="2232248" cy="723275"/>
          </a:xfrm>
          <a:prstGeom prst="rect">
            <a:avLst/>
          </a:prstGeom>
          <a:solidFill>
            <a:srgbClr val="FCD8B7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smtClean="0"/>
              <a:t>  </a:t>
            </a:r>
            <a:r>
              <a:rPr lang="de-DE" sz="1200" dirty="0" smtClean="0"/>
              <a:t>Fläche (m²)</a:t>
            </a:r>
          </a:p>
          <a:p>
            <a:pPr>
              <a:spcAft>
                <a:spcPts val="600"/>
              </a:spcAft>
            </a:pPr>
            <a:r>
              <a:rPr lang="de-DE" sz="1200" dirty="0" smtClean="0"/>
              <a:t>          10 m²</a:t>
            </a:r>
            <a:endParaRPr lang="de-DE" sz="1200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6156176" y="1700808"/>
            <a:ext cx="8280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6984268" y="152028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x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7272300" y="155106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Wert</a:t>
            </a:r>
            <a:endParaRPr lang="de-DE" sz="1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4" y="2564904"/>
            <a:ext cx="2237047" cy="2237047"/>
          </a:xfrm>
          <a:prstGeom prst="rect">
            <a:avLst/>
          </a:prstGeom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51015"/>
              </p:ext>
            </p:extLst>
          </p:nvPr>
        </p:nvGraphicFramePr>
        <p:xfrm>
          <a:off x="3707904" y="2636912"/>
          <a:ext cx="33123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192"/>
                <a:gridCol w="781100"/>
                <a:gridCol w="911283"/>
                <a:gridCol w="773793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1000 m²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mit der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Wertzahl 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17,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</a:rPr>
                        <a:t> m²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</a:rPr>
                        <a:t> der 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Wertzahl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und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800 m²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mit der 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Wertzahl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22039"/>
              </p:ext>
            </p:extLst>
          </p:nvPr>
        </p:nvGraphicFramePr>
        <p:xfrm>
          <a:off x="4572000" y="4653136"/>
          <a:ext cx="36960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288032"/>
                <a:gridCol w="432048"/>
                <a:gridCol w="288032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(1000 m²/10 m²)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1700 WVZ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(2000 m²/10 m²)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2200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</a:rPr>
                        <a:t> WVZ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(800 m²/10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</a:rPr>
                        <a:t> m²)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720 WVZ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zu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4620 WVZ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B7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572000" y="39330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Wert des Flurstücks berechnet </a:t>
            </a:r>
            <a:br>
              <a:rPr lang="de-DE" dirty="0" smtClean="0"/>
            </a:br>
            <a:r>
              <a:rPr lang="de-DE" dirty="0" smtClean="0"/>
              <a:t>sich dann nach obiger Formel mit</a:t>
            </a:r>
            <a:endParaRPr lang="de-DE" dirty="0"/>
          </a:p>
        </p:txBody>
      </p:sp>
      <p:sp>
        <p:nvSpPr>
          <p:cNvPr id="15" name="Pfeil nach links und rechts 14"/>
          <p:cNvSpPr/>
          <p:nvPr/>
        </p:nvSpPr>
        <p:spPr bwMode="auto">
          <a:xfrm>
            <a:off x="2771800" y="2919488"/>
            <a:ext cx="792088" cy="484632"/>
          </a:xfrm>
          <a:prstGeom prst="left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Nach links gekrümmter Pfeil 15"/>
          <p:cNvSpPr/>
          <p:nvPr/>
        </p:nvSpPr>
        <p:spPr bwMode="auto">
          <a:xfrm>
            <a:off x="8316416" y="1638092"/>
            <a:ext cx="413792" cy="3231068"/>
          </a:xfrm>
          <a:prstGeom prst="curved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32048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Wertverhältniszahl (WVZ)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892360" cy="47853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Der wertbezogene Tausch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8448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C3300"/>
                </a:solidFill>
              </a:rPr>
              <a:t>Flächenminderung</a:t>
            </a:r>
          </a:p>
          <a:p>
            <a:r>
              <a:rPr lang="de-DE" dirty="0" smtClean="0"/>
              <a:t>20 % = 2000 m²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335699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Ausgangsfläche</a:t>
            </a:r>
          </a:p>
          <a:p>
            <a:r>
              <a:rPr lang="de-DE" dirty="0" smtClean="0"/>
              <a:t>1 ha = 10000 m²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515719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39933"/>
                </a:solidFill>
              </a:rPr>
              <a:t>Flächenmehrung</a:t>
            </a:r>
          </a:p>
          <a:p>
            <a:r>
              <a:rPr lang="de-DE" dirty="0" smtClean="0"/>
              <a:t>33 % = 3333 m²</a:t>
            </a:r>
            <a:endParaRPr lang="de-DE" dirty="0"/>
          </a:p>
        </p:txBody>
      </p:sp>
      <p:sp>
        <p:nvSpPr>
          <p:cNvPr id="8" name="Pfeil nach oben 7"/>
          <p:cNvSpPr/>
          <p:nvPr/>
        </p:nvSpPr>
        <p:spPr bwMode="auto">
          <a:xfrm>
            <a:off x="1511660" y="2636912"/>
            <a:ext cx="576064" cy="576063"/>
          </a:xfrm>
          <a:prstGeom prst="up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feil nach unten 8"/>
          <p:cNvSpPr/>
          <p:nvPr/>
        </p:nvSpPr>
        <p:spPr bwMode="auto">
          <a:xfrm>
            <a:off x="1511724" y="4365104"/>
            <a:ext cx="576000" cy="57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feil nach links und rechts 9"/>
          <p:cNvSpPr/>
          <p:nvPr/>
        </p:nvSpPr>
        <p:spPr bwMode="auto">
          <a:xfrm>
            <a:off x="3419872" y="2060848"/>
            <a:ext cx="1584176" cy="107141"/>
          </a:xfrm>
          <a:prstGeom prst="leftRight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links und rechts 10"/>
          <p:cNvSpPr/>
          <p:nvPr/>
        </p:nvSpPr>
        <p:spPr bwMode="auto">
          <a:xfrm>
            <a:off x="3347864" y="5386433"/>
            <a:ext cx="1584176" cy="107141"/>
          </a:xfrm>
          <a:prstGeom prst="leftRight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8"/>
            <a:ext cx="2736304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Inhaltsübersicht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597904" y="1340768"/>
            <a:ext cx="532859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Erfordernis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Rechtsgrundlage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Zweck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Zuständigkeit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Bodenschätzung der Finanzverwaltung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Ablauf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Wertbeeinflussende Faktoren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Mustergrundaufstellung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Zu- und Abschläge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Bewertung von Sonderflächen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Wertermittlungskarte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Wertverhältniszahl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9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20687"/>
            <a:ext cx="432048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Wertverhältniszahl (WVZ)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9017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Der monetäre Wert einer WVZ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234888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Wird 1 </a:t>
            </a:r>
            <a:r>
              <a:rPr lang="de-DE" sz="2400" dirty="0" smtClean="0"/>
              <a:t>Hektar</a:t>
            </a:r>
            <a:r>
              <a:rPr lang="de-DE" sz="2400" dirty="0" smtClean="0"/>
              <a:t> </a:t>
            </a:r>
            <a:r>
              <a:rPr lang="de-DE" sz="2400" dirty="0" smtClean="0"/>
              <a:t>der Durchschnittsbonität </a:t>
            </a:r>
            <a:r>
              <a:rPr lang="de-DE" sz="2400" dirty="0" smtClean="0"/>
              <a:t>20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z.B. mit </a:t>
            </a:r>
            <a:r>
              <a:rPr lang="de-DE" sz="2400" dirty="0" smtClean="0"/>
              <a:t>50</a:t>
            </a:r>
            <a:r>
              <a:rPr lang="de-DE" sz="2400" dirty="0" smtClean="0"/>
              <a:t>.000 </a:t>
            </a:r>
            <a:r>
              <a:rPr lang="de-DE" sz="2400" dirty="0" smtClean="0"/>
              <a:t>Euro gehandelt, dann entsprechen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1</a:t>
            </a:r>
            <a:r>
              <a:rPr lang="de-DE" sz="2400" dirty="0" smtClean="0"/>
              <a:t>0.000 WVZ = 25.000 Euro 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1 WVZ gleich 2,50 Euro</a:t>
            </a:r>
          </a:p>
        </p:txBody>
      </p:sp>
    </p:spTree>
    <p:extLst>
      <p:ext uri="{BB962C8B-B14F-4D97-AF65-F5344CB8AC3E}">
        <p14:creationId xmlns:p14="http://schemas.microsoft.com/office/powerpoint/2010/main" val="13662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476672"/>
            <a:ext cx="2376264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Umbonitierung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44104" y="1052736"/>
            <a:ext cx="8792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Flächen, deren Wert sich im Zeitraum zwischen der Durchführung der Wertermittlung und dem Zeitpunkt der wertgleichen Abfindung (=vorläufige Besitzeinweisung oder Flurbereinigungsplan) ändert müssen neu bewertet werden, um eine wert-gleiche Abfindung sicherzustellen.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2824" y="225254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Dabei ist es unerheblich, ob sich der Wert der Fläche verbessert oder verschlechtert hat.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411760" y="2962238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Eine solche Fläche besitzt flurbereinigungstechnisch gesehen zwei Wertzustände, nämlich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einen Einlagewert (zum Zeitpunkt der Wertermittlung)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einen Zuteilungswert (zum Zeitpunkt der wertgleichen Abfindung)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7524"/>
            <a:ext cx="1700644" cy="17006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2824" y="47251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der Wertermittlungskarte werden beide Wertzustände ausgewiesen. Der Einlagewert wird in </a:t>
            </a:r>
            <a:r>
              <a:rPr lang="de-DE" b="1" u="sng" dirty="0" smtClean="0"/>
              <a:t>grüner Farbe</a:t>
            </a:r>
            <a:r>
              <a:rPr lang="de-DE" dirty="0" smtClean="0"/>
              <a:t>, der Zuteilungswert in </a:t>
            </a:r>
            <a:r>
              <a:rPr lang="de-DE" b="1" u="sng" dirty="0" smtClean="0"/>
              <a:t>blauer Farbe </a:t>
            </a:r>
            <a:r>
              <a:rPr lang="de-DE" dirty="0" smtClean="0"/>
              <a:t>dargestellt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dirty="0" smtClean="0"/>
              <a:t>Beispiel: </a:t>
            </a:r>
            <a:r>
              <a:rPr lang="de-DE" dirty="0" smtClean="0"/>
              <a:t>Rekultivierung eines Kiesweges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2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0584" y="476672"/>
            <a:ext cx="432048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Rechtsbehelfsverfahren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43056" y="1052736"/>
            <a:ext cx="684922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Erläuterung des Wertermittlungsergebnisses und zweiwöchige Auslegung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250584" y="1772816"/>
            <a:ext cx="561756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Einwendungen</a:t>
            </a:r>
            <a:r>
              <a:rPr lang="de-DE" sz="1600" dirty="0" smtClean="0"/>
              <a:t> während der Auslegung beim Vorsitzenden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2492896"/>
            <a:ext cx="878497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Feststellung der Wertermittlung nach Behandlung der Einwände und </a:t>
            </a:r>
            <a:r>
              <a:rPr lang="de-DE" sz="1600" dirty="0" err="1" smtClean="0"/>
              <a:t>öffentl</a:t>
            </a:r>
            <a:r>
              <a:rPr lang="de-DE" sz="1600" dirty="0" smtClean="0"/>
              <a:t>. Bekanntmachung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3140968"/>
            <a:ext cx="403244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Widerspruch</a:t>
            </a:r>
            <a:r>
              <a:rPr lang="de-DE" sz="1600" dirty="0" smtClean="0"/>
              <a:t> innerhalb von einem Monat 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43056" y="3810526"/>
            <a:ext cx="339284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Abhilfeverhandlungen im Vorstand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4509120"/>
            <a:ext cx="562508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Entscheidung des Spruchausschusses am ALE Schwaben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8624" y="5178678"/>
            <a:ext cx="353685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Bayerischer Verwaltungsgerichtshof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8624" y="5877272"/>
            <a:ext cx="267276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Bundesverwaltungsgericht</a:t>
            </a:r>
            <a:endParaRPr lang="de-DE" sz="1600" dirty="0"/>
          </a:p>
        </p:txBody>
      </p:sp>
      <p:sp>
        <p:nvSpPr>
          <p:cNvPr id="17" name="Pfeil nach unten 16"/>
          <p:cNvSpPr/>
          <p:nvPr/>
        </p:nvSpPr>
        <p:spPr bwMode="auto">
          <a:xfrm>
            <a:off x="2483768" y="1484784"/>
            <a:ext cx="484632" cy="21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feil nach unten 17"/>
          <p:cNvSpPr/>
          <p:nvPr/>
        </p:nvSpPr>
        <p:spPr bwMode="auto">
          <a:xfrm>
            <a:off x="2483768" y="2204864"/>
            <a:ext cx="484632" cy="21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Pfeil nach unten 18"/>
          <p:cNvSpPr/>
          <p:nvPr/>
        </p:nvSpPr>
        <p:spPr bwMode="auto">
          <a:xfrm>
            <a:off x="2483768" y="2924944"/>
            <a:ext cx="484632" cy="180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Pfeil nach unten 19"/>
          <p:cNvSpPr/>
          <p:nvPr/>
        </p:nvSpPr>
        <p:spPr bwMode="auto">
          <a:xfrm>
            <a:off x="2483768" y="3573040"/>
            <a:ext cx="484632" cy="21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feil nach unten 20"/>
          <p:cNvSpPr/>
          <p:nvPr/>
        </p:nvSpPr>
        <p:spPr bwMode="auto">
          <a:xfrm>
            <a:off x="2483768" y="4221088"/>
            <a:ext cx="484632" cy="21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feil nach unten 21"/>
          <p:cNvSpPr/>
          <p:nvPr/>
        </p:nvSpPr>
        <p:spPr bwMode="auto">
          <a:xfrm>
            <a:off x="2431184" y="4941192"/>
            <a:ext cx="484632" cy="21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feil nach unten 22"/>
          <p:cNvSpPr/>
          <p:nvPr/>
        </p:nvSpPr>
        <p:spPr bwMode="auto">
          <a:xfrm>
            <a:off x="2411760" y="5577964"/>
            <a:ext cx="484632" cy="21600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1556792"/>
            <a:ext cx="6768752" cy="3139321"/>
          </a:xfrm>
          <a:prstGeom prst="rect">
            <a:avLst/>
          </a:prstGeom>
          <a:noFill/>
          <a:ln w="5715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/>
              <a:t>Vielen Dank</a:t>
            </a:r>
          </a:p>
          <a:p>
            <a:pPr algn="ctr"/>
            <a:r>
              <a:rPr lang="de-DE" sz="6600" dirty="0" smtClean="0"/>
              <a:t>für die</a:t>
            </a:r>
          </a:p>
          <a:p>
            <a:pPr algn="ctr"/>
            <a:r>
              <a:rPr lang="de-DE" sz="6600" dirty="0" smtClean="0"/>
              <a:t>Aufmerksamkeit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25723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7"/>
            <a:ext cx="4680520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Erfordernis einer Wertermittlung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5567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Erfordernis zur Durchführung einer Wertermittlung für alle am Verfahren beteiligten Grundstücke ist im Flurbereinigungsgesetz (FlurbG) verankert.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2708920"/>
            <a:ext cx="7632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§ 27 FlurbG</a:t>
            </a:r>
            <a:br>
              <a:rPr lang="de-DE" dirty="0" smtClean="0"/>
            </a:br>
            <a:r>
              <a:rPr lang="de-DE" dirty="0" smtClean="0"/>
              <a:t>Um die Teilnehmer mit Land von gleichem Wert abfinden zu können, ist der </a:t>
            </a:r>
            <a:r>
              <a:rPr lang="de-DE" b="1" u="sng" dirty="0" smtClean="0"/>
              <a:t>Wert der alten Grundstücke </a:t>
            </a:r>
            <a:r>
              <a:rPr lang="de-DE" dirty="0" smtClean="0"/>
              <a:t>zu ermitteln 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§ 44 FlurbG</a:t>
            </a:r>
            <a:br>
              <a:rPr lang="de-DE" dirty="0" smtClean="0"/>
            </a:br>
            <a:r>
              <a:rPr lang="de-DE" dirty="0" smtClean="0"/>
              <a:t>Jeder Teilnehmer ist für seine Grundstücke … mit </a:t>
            </a:r>
            <a:r>
              <a:rPr lang="de-DE" b="1" u="sng" dirty="0" smtClean="0"/>
              <a:t>Land von gleichem Wert</a:t>
            </a:r>
            <a:r>
              <a:rPr lang="de-DE" b="1" dirty="0" smtClean="0"/>
              <a:t> </a:t>
            </a:r>
            <a:r>
              <a:rPr lang="de-DE" dirty="0" smtClean="0"/>
              <a:t>abzufinden 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1571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Anspruch auf eine </a:t>
            </a:r>
            <a:r>
              <a:rPr lang="de-DE" b="1" u="sng" dirty="0" smtClean="0"/>
              <a:t>wertgleiche</a:t>
            </a:r>
            <a:r>
              <a:rPr lang="de-DE" dirty="0" smtClean="0"/>
              <a:t> Abfindung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7"/>
            <a:ext cx="3672408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Zweck der Wertermittlung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5567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Ergebnisse der Wertermittlung werden benötigt für …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77048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Berechnung der wertgleichen Landabfindung (§ 44 Abs. 1 FlurbG)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trike="dblStrike" dirty="0" smtClean="0"/>
              <a:t>die Festlegung der von den Teilnehmern aufzubringenden Flurbereinigungskosten (§ 19 FlurbG)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Festsetzung von Geldabfindungen oder Geldausgleichen für Mehr- oder Minderzuteilungen (§ 44 Abs. 4 FlurbG)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trike="dblStrike" dirty="0" smtClean="0"/>
              <a:t>die Ermittlung des Landabzuges (§§ 47 und 88 Nr. 4 FlurbG)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Wahrung von Rechten Dritter (z.B. Grundschuld, Hypothek, Niesbrauch, usw.)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717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7"/>
            <a:ext cx="5112568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Zuständigkeit für die Wertermittlung</a:t>
            </a:r>
            <a:endParaRPr lang="de-DE" sz="2400" dirty="0"/>
          </a:p>
        </p:txBody>
      </p:sp>
      <p:sp>
        <p:nvSpPr>
          <p:cNvPr id="4" name="Auf der gleichen Seite des Rechtecks liegende Ecken abrunden 3"/>
          <p:cNvSpPr/>
          <p:nvPr/>
        </p:nvSpPr>
        <p:spPr bwMode="auto">
          <a:xfrm>
            <a:off x="1691680" y="1556792"/>
            <a:ext cx="5256584" cy="457200"/>
          </a:xfrm>
          <a:prstGeom prst="round2SameRect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Erweiterter Vorstand der Teilnehmergemeinschaft</a:t>
            </a:r>
          </a:p>
        </p:txBody>
      </p:sp>
      <p:sp>
        <p:nvSpPr>
          <p:cNvPr id="5" name="Auf der gleichen Seite des Rechtecks liegende Ecken abrunden 4"/>
          <p:cNvSpPr/>
          <p:nvPr/>
        </p:nvSpPr>
        <p:spPr bwMode="auto">
          <a:xfrm>
            <a:off x="971600" y="2564904"/>
            <a:ext cx="2426576" cy="457200"/>
          </a:xfrm>
          <a:prstGeom prst="round2SameRect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Gewählter Vorstand</a:t>
            </a:r>
          </a:p>
        </p:txBody>
      </p:sp>
      <p:sp>
        <p:nvSpPr>
          <p:cNvPr id="6" name="Auf der gleichen Seite des Rechtecks liegende Ecken abrunden 5"/>
          <p:cNvSpPr/>
          <p:nvPr/>
        </p:nvSpPr>
        <p:spPr bwMode="auto">
          <a:xfrm>
            <a:off x="4572000" y="2552208"/>
            <a:ext cx="3960440" cy="457200"/>
          </a:xfrm>
          <a:prstGeom prst="round2SameRect">
            <a:avLst/>
          </a:prstGeom>
          <a:solidFill>
            <a:srgbClr val="FCD8B7"/>
          </a:solidFill>
          <a:ln w="9525" cap="flat" cmpd="sng" algn="ctr">
            <a:solidFill>
              <a:srgbClr val="FCD8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Landwirtschaftliche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Sachverständige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3828524" y="2652096"/>
            <a:ext cx="313184" cy="300608"/>
          </a:xfrm>
          <a:prstGeom prst="mathPlus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feil nach unten 7"/>
          <p:cNvSpPr/>
          <p:nvPr/>
        </p:nvSpPr>
        <p:spPr bwMode="auto">
          <a:xfrm rot="20172234">
            <a:off x="5004048" y="2105236"/>
            <a:ext cx="288032" cy="36004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feil nach unten 8"/>
          <p:cNvSpPr/>
          <p:nvPr/>
        </p:nvSpPr>
        <p:spPr bwMode="auto">
          <a:xfrm rot="1379708">
            <a:off x="2636168" y="2115292"/>
            <a:ext cx="288032" cy="36004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378904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</a:t>
            </a:r>
            <a:r>
              <a:rPr lang="de-DE" b="1" u="sng" dirty="0" smtClean="0"/>
              <a:t>auswärtigen und neutralen </a:t>
            </a:r>
            <a:r>
              <a:rPr lang="de-DE" dirty="0" smtClean="0"/>
              <a:t>landwirtschaftlichen Sachverständigen werden vom Vorstand der TG in eigener Zuständigkeit aus einer Sachverständigenliste ausgewählt, welche das Amt für Ländliche Entwicklung Schwaben im Einvernehmen mit dem Bayerischen Bauernverband (BBV) aufgestellt hat.</a:t>
            </a:r>
          </a:p>
          <a:p>
            <a:endParaRPr lang="de-DE" dirty="0"/>
          </a:p>
          <a:p>
            <a:r>
              <a:rPr lang="de-DE" dirty="0" smtClean="0"/>
              <a:t>Die in dieser Liste eingetragenen „Schätzer“ waren oder sind selbst noch praktizierende Landwirte.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6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7"/>
            <a:ext cx="554461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Bodenschätzung der Finanzverwaltung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2060848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Hauptzweck dieser Bodenschätzung (Reichsbodenschätzung) war es, durch die Festlegung absoluter Werte für die Ertragsfähigkeit des Bodens (=Bodenzahl), eine Grundlage zu schaffen für …</a:t>
            </a:r>
          </a:p>
          <a:p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eine gerechte Verteilung der Steuern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eine planvolle Gestaltung der Bodennutzung und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das Beleihungswesen.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4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7"/>
            <a:ext cx="5544616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Bodenschätzung der Finanzverwaltung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48478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Ergebnisse dieser Bodenschätzung sind aber nicht unmittelbar für den wertgleichen Tausch im Verfahren der Ländlichen Entwicklung zu verwenden, weil …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44856" y="2492896"/>
            <a:ext cx="84036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die, in den Wertzahlen zum Ausdruck gebrachte Ertragsfähigkeit des Bodens der wirtschaftlichen und technischen Entwicklung sowie den örtlich  verschiedenen Auffassungen darüber unterliegt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sich die Wertverhältnisse zwischen leichten, mittleren und schweren Böden geändert haben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sich das Verhältnis im Wert zwischen Ackerland und Grünland verändert hat,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sich im Laufe der Zeit die Wasserverhältnisse im Boden geändert haben können (z.B. durch Dränung) 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ie Reichsbodenschätzung zu ungenau bzw. zu allgemein ist.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44856" y="5661248"/>
            <a:ext cx="847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Der Boden muss nach heutigen Gesichtspunkten neu bewertet werden.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647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7"/>
            <a:ext cx="3816424" cy="461665"/>
          </a:xfrm>
          <a:prstGeom prst="rect">
            <a:avLst/>
          </a:prstGeom>
          <a:noFill/>
          <a:ln w="38100">
            <a:solidFill>
              <a:srgbClr val="FCD8B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Ablauf der Wertermittlung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49880" y="1460970"/>
            <a:ext cx="6990712" cy="707886"/>
          </a:xfrm>
          <a:prstGeom prst="rect">
            <a:avLst/>
          </a:prstGeom>
          <a:solidFill>
            <a:srgbClr val="FCD8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Aufstellung der Mustergründe und des Wertermittlungsrahmens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949880" y="3263572"/>
            <a:ext cx="6991200" cy="707886"/>
          </a:xfrm>
          <a:prstGeom prst="rect">
            <a:avLst/>
          </a:prstGeom>
          <a:solidFill>
            <a:srgbClr val="FCD8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Aufstellung von Grundsätzen </a:t>
            </a:r>
          </a:p>
          <a:p>
            <a:pPr algn="ctr"/>
            <a:r>
              <a:rPr lang="de-DE" sz="2000" dirty="0" smtClean="0"/>
              <a:t>für Zu- und Abschläge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4992620"/>
            <a:ext cx="6991200" cy="707886"/>
          </a:xfrm>
          <a:prstGeom prst="rect">
            <a:avLst/>
          </a:prstGeom>
          <a:solidFill>
            <a:srgbClr val="FCD8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Wertermittlung </a:t>
            </a:r>
          </a:p>
          <a:p>
            <a:pPr algn="ctr"/>
            <a:r>
              <a:rPr lang="de-DE" sz="2000" dirty="0" smtClean="0"/>
              <a:t>der einzelnen Grundstücke</a:t>
            </a:r>
            <a:endParaRPr lang="de-DE" sz="2000" dirty="0"/>
          </a:p>
        </p:txBody>
      </p:sp>
      <p:sp>
        <p:nvSpPr>
          <p:cNvPr id="6" name="Pfeil nach unten 5"/>
          <p:cNvSpPr/>
          <p:nvPr/>
        </p:nvSpPr>
        <p:spPr bwMode="auto">
          <a:xfrm>
            <a:off x="3823650" y="2348880"/>
            <a:ext cx="804460" cy="71103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feil nach unten 6"/>
          <p:cNvSpPr/>
          <p:nvPr/>
        </p:nvSpPr>
        <p:spPr bwMode="auto">
          <a:xfrm>
            <a:off x="3822994" y="4098302"/>
            <a:ext cx="804460" cy="711030"/>
          </a:xfrm>
          <a:prstGeom prst="downArrow">
            <a:avLst/>
          </a:prstGeom>
          <a:solidFill>
            <a:srgbClr val="FCD8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en_Inhalt">
  <a:themeElements>
    <a:clrScheme name="Folien_Inh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_Inh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_Inh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1570</Words>
  <Application>Microsoft Office PowerPoint</Application>
  <PresentationFormat>Bildschirmpräsentation (4:3)</PresentationFormat>
  <Paragraphs>274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Larissa</vt:lpstr>
      <vt:lpstr>Folien_Inhalt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ALE Schwaben</Manager>
  <Company>StMELF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Wertermittlung.pptx</dc:title>
  <dc:creator>Birzle Lothar</dc:creator>
  <dc:description>PowerPoint Präsentation</dc:description>
  <cp:lastModifiedBy>Birzle, Lothar (ALE Schwaben)</cp:lastModifiedBy>
  <cp:revision>102</cp:revision>
  <cp:lastPrinted>2018-01-25T16:50:12Z</cp:lastPrinted>
  <dcterms:created xsi:type="dcterms:W3CDTF">2011-08-23T05:21:41Z</dcterms:created>
  <dcterms:modified xsi:type="dcterms:W3CDTF">2018-01-25T16:50:14Z</dcterms:modified>
  <cp:category>25.01.2018</cp:category>
  <cp:contentStatus>Birzle Lothar</cp:contentStatus>
</cp:coreProperties>
</file>